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0"/>
  </p:notesMasterIdLst>
  <p:sldIdLst>
    <p:sldId id="256" r:id="rId2"/>
    <p:sldId id="335" r:id="rId3"/>
    <p:sldId id="273" r:id="rId4"/>
    <p:sldId id="275" r:id="rId5"/>
    <p:sldId id="276" r:id="rId6"/>
    <p:sldId id="330" r:id="rId7"/>
    <p:sldId id="345" r:id="rId8"/>
    <p:sldId id="319" r:id="rId9"/>
    <p:sldId id="287" r:id="rId10"/>
    <p:sldId id="288" r:id="rId11"/>
    <p:sldId id="340" r:id="rId12"/>
    <p:sldId id="333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341" r:id="rId22"/>
    <p:sldId id="257" r:id="rId23"/>
    <p:sldId id="366" r:id="rId24"/>
    <p:sldId id="258" r:id="rId25"/>
    <p:sldId id="349" r:id="rId26"/>
    <p:sldId id="259" r:id="rId27"/>
    <p:sldId id="261" r:id="rId28"/>
    <p:sldId id="265" r:id="rId29"/>
    <p:sldId id="264" r:id="rId30"/>
    <p:sldId id="262" r:id="rId31"/>
    <p:sldId id="266" r:id="rId32"/>
    <p:sldId id="267" r:id="rId33"/>
    <p:sldId id="334" r:id="rId34"/>
    <p:sldId id="271" r:id="rId35"/>
    <p:sldId id="270" r:id="rId36"/>
    <p:sldId id="342" r:id="rId37"/>
    <p:sldId id="368" r:id="rId38"/>
    <p:sldId id="302" r:id="rId39"/>
    <p:sldId id="369" r:id="rId40"/>
    <p:sldId id="303" r:id="rId41"/>
    <p:sldId id="305" r:id="rId42"/>
    <p:sldId id="312" r:id="rId43"/>
    <p:sldId id="311" r:id="rId44"/>
    <p:sldId id="343" r:id="rId45"/>
    <p:sldId id="324" r:id="rId46"/>
    <p:sldId id="314" r:id="rId47"/>
    <p:sldId id="315" r:id="rId48"/>
    <p:sldId id="346" r:id="rId49"/>
    <p:sldId id="317" r:id="rId50"/>
    <p:sldId id="358" r:id="rId51"/>
    <p:sldId id="370" r:id="rId52"/>
    <p:sldId id="332" r:id="rId53"/>
    <p:sldId id="321" r:id="rId54"/>
    <p:sldId id="351" r:id="rId55"/>
    <p:sldId id="352" r:id="rId56"/>
    <p:sldId id="353" r:id="rId57"/>
    <p:sldId id="354" r:id="rId58"/>
    <p:sldId id="331" r:id="rId59"/>
    <p:sldId id="328" r:id="rId60"/>
    <p:sldId id="378" r:id="rId61"/>
    <p:sldId id="379" r:id="rId62"/>
    <p:sldId id="355" r:id="rId63"/>
    <p:sldId id="372" r:id="rId64"/>
    <p:sldId id="356" r:id="rId65"/>
    <p:sldId id="376" r:id="rId66"/>
    <p:sldId id="371" r:id="rId67"/>
    <p:sldId id="348" r:id="rId68"/>
    <p:sldId id="272" r:id="rId69"/>
    <p:sldId id="309" r:id="rId70"/>
    <p:sldId id="310" r:id="rId71"/>
    <p:sldId id="375" r:id="rId72"/>
    <p:sldId id="377" r:id="rId73"/>
    <p:sldId id="304" r:id="rId74"/>
    <p:sldId id="373" r:id="rId75"/>
    <p:sldId id="313" r:id="rId76"/>
    <p:sldId id="374" r:id="rId77"/>
    <p:sldId id="322" r:id="rId78"/>
    <p:sldId id="350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4CFF"/>
    <a:srgbClr val="004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49"/>
    <p:restoredTop sz="93681"/>
  </p:normalViewPr>
  <p:slideViewPr>
    <p:cSldViewPr snapToGrid="0" snapToObjects="1">
      <p:cViewPr varScale="1">
        <p:scale>
          <a:sx n="118" d="100"/>
          <a:sy n="118" d="100"/>
        </p:scale>
        <p:origin x="328" y="208"/>
      </p:cViewPr>
      <p:guideLst/>
    </p:cSldViewPr>
  </p:slideViewPr>
  <p:outlineViewPr>
    <p:cViewPr>
      <p:scale>
        <a:sx n="33" d="100"/>
        <a:sy n="33" d="100"/>
      </p:scale>
      <p:origin x="0" y="-24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4DDD2-D445-1748-81AA-0AAD8809638D}" type="datetimeFigureOut">
              <a:rPr lang="fr-FR" smtClean="0"/>
              <a:t>23/09/2020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B8467-57C8-6145-9879-A4BD310653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24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A6A2A-2336-9545-A8B1-ED8E95C270BA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CE3A-4FB0-9740-8FF2-3FF1FBA2CC1F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B588-CE6D-9A43-9CB2-C88E55D8837D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2663-4211-9049-92BA-EED4A9B1284A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6AA7-679F-0148-9A90-738B1DCEC4AE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E275-31AD-C243-A92A-19EB3EC6E9DE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8A348-A242-B646-A4C1-2B592A0C1D3C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02B95-74A0-5C4B-A5C0-37004EB54C36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34C03-E66F-EE49-A25C-26FA02B0B581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>
            <a:lvl1pPr>
              <a:defRPr sz="1400" baseline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26A5-8B99-FD40-89F8-950AC08AA1D6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035E2-7F5D-9846-940E-BB40A14F0C50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A370-8E07-5A43-804A-271EDCCE731E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2DCC9-E2C1-A041-955A-F468081BBBF6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0A519-2D89-204C-B24E-8ABA2719FAC8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0A25-4810-1D4C-9B94-367070E16811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5C10-12E4-E94A-9C9F-DBBDF0089943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ECE1D-A820-3D4F-9FF8-083AD6671995}" type="datetime1">
              <a:rPr lang="en-US" smtClean="0"/>
              <a:t>9/23/20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810.png"/><Relationship Id="rId7" Type="http://schemas.openxmlformats.org/officeDocument/2006/relationships/image" Target="../media/image1010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820.png"/><Relationship Id="rId10" Type="http://schemas.openxmlformats.org/officeDocument/2006/relationships/image" Target="../media/image830.png"/><Relationship Id="rId4" Type="http://schemas.openxmlformats.org/officeDocument/2006/relationships/image" Target="../media/image710.png"/><Relationship Id="rId9" Type="http://schemas.openxmlformats.org/officeDocument/2006/relationships/image" Target="../media/image12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0.png"/><Relationship Id="rId4" Type="http://schemas.openxmlformats.org/officeDocument/2006/relationships/image" Target="../media/image10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55.png"/><Relationship Id="rId7" Type="http://schemas.openxmlformats.org/officeDocument/2006/relationships/image" Target="../media/image5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22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5" Type="http://schemas.openxmlformats.org/officeDocument/2006/relationships/image" Target="../media/image1290.png"/><Relationship Id="rId4" Type="http://schemas.openxmlformats.org/officeDocument/2006/relationships/image" Target="../media/image12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39.png"/><Relationship Id="rId7" Type="http://schemas.openxmlformats.org/officeDocument/2006/relationships/image" Target="../media/image15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47.png"/><Relationship Id="rId10" Type="http://schemas.openxmlformats.org/officeDocument/2006/relationships/image" Target="../media/image155.png"/><Relationship Id="rId4" Type="http://schemas.openxmlformats.org/officeDocument/2006/relationships/image" Target="../media/image142.png"/><Relationship Id="rId9" Type="http://schemas.openxmlformats.org/officeDocument/2006/relationships/image" Target="../media/image15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490.png"/><Relationship Id="rId7" Type="http://schemas.openxmlformats.org/officeDocument/2006/relationships/image" Target="../media/image15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57.png"/><Relationship Id="rId4" Type="http://schemas.openxmlformats.org/officeDocument/2006/relationships/image" Target="../media/image1500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52.png"/><Relationship Id="rId3" Type="http://schemas.openxmlformats.org/officeDocument/2006/relationships/image" Target="../media/image53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image" Target="../media/image161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66.png"/><Relationship Id="rId5" Type="http://schemas.openxmlformats.org/officeDocument/2006/relationships/image" Target="../media/image163.png"/><Relationship Id="rId15" Type="http://schemas.openxmlformats.org/officeDocument/2006/relationships/image" Target="../media/image170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70.png"/><Relationship Id="rId14" Type="http://schemas.openxmlformats.org/officeDocument/2006/relationships/image" Target="../media/image1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7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78.png"/><Relationship Id="rId7" Type="http://schemas.openxmlformats.org/officeDocument/2006/relationships/image" Target="../media/image189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5.png"/><Relationship Id="rId4" Type="http://schemas.openxmlformats.org/officeDocument/2006/relationships/image" Target="../media/image17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92.png"/><Relationship Id="rId7" Type="http://schemas.openxmlformats.org/officeDocument/2006/relationships/image" Target="../media/image147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39.png"/><Relationship Id="rId4" Type="http://schemas.openxmlformats.org/officeDocument/2006/relationships/image" Target="../media/image1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7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0.png"/><Relationship Id="rId4" Type="http://schemas.openxmlformats.org/officeDocument/2006/relationships/image" Target="../media/image17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10" Type="http://schemas.openxmlformats.org/officeDocument/2006/relationships/image" Target="../media/image207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17.png"/><Relationship Id="rId5" Type="http://schemas.openxmlformats.org/officeDocument/2006/relationships/image" Target="../media/image212.png"/><Relationship Id="rId10" Type="http://schemas.openxmlformats.org/officeDocument/2006/relationships/image" Target="../media/image216.png"/><Relationship Id="rId4" Type="http://schemas.openxmlformats.org/officeDocument/2006/relationships/image" Target="../media/image208.png"/><Relationship Id="rId9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2.png"/><Relationship Id="rId4" Type="http://schemas.openxmlformats.org/officeDocument/2006/relationships/image" Target="../media/image22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png"/><Relationship Id="rId4" Type="http://schemas.openxmlformats.org/officeDocument/2006/relationships/image" Target="../media/image11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23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0.png"/><Relationship Id="rId4" Type="http://schemas.openxmlformats.org/officeDocument/2006/relationships/image" Target="../media/image24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A - Accueil - De la recherche à l'industrie">
            <a:extLst>
              <a:ext uri="{FF2B5EF4-FFF2-40B4-BE49-F238E27FC236}">
                <a16:creationId xmlns:a16="http://schemas.microsoft.com/office/drawing/2014/main" id="{8FD2E05D-EFC3-CD4F-BF81-88CEAAD5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23324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é Paris-Sud - 883 Photos - 16 Reviews - Community College -">
            <a:extLst>
              <a:ext uri="{FF2B5EF4-FFF2-40B4-BE49-F238E27FC236}">
                <a16:creationId xmlns:a16="http://schemas.microsoft.com/office/drawing/2014/main" id="{9C62EB43-C5D9-1A4F-922E-7A858773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a Tweets by eBOSS (@eBOSSurvey) | Twitter">
            <a:extLst>
              <a:ext uri="{FF2B5EF4-FFF2-40B4-BE49-F238E27FC236}">
                <a16:creationId xmlns:a16="http://schemas.microsoft.com/office/drawing/2014/main" id="{FD8E1E95-E2DF-4144-A087-21345F8E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570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rk Energy Spectroscopic Instrument (DESI)">
            <a:extLst>
              <a:ext uri="{FF2B5EF4-FFF2-40B4-BE49-F238E27FC236}">
                <a16:creationId xmlns:a16="http://schemas.microsoft.com/office/drawing/2014/main" id="{F908FF3C-ECA3-C24B-AC81-3E05CB8D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42" y="497013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DEC31-30CF-9A4C-BB55-14C5D8DC3E0E}"/>
              </a:ext>
            </a:extLst>
          </p:cNvPr>
          <p:cNvSpPr txBox="1"/>
          <p:nvPr/>
        </p:nvSpPr>
        <p:spPr>
          <a:xfrm>
            <a:off x="1592202" y="2225325"/>
            <a:ext cx="82958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3200" dirty="0"/>
              <a:t>Les forêts Ly</a:t>
            </a:r>
            <a:r>
              <a:rPr lang="fr-FR" sz="3600" dirty="0"/>
              <a:t>⍺</a:t>
            </a:r>
            <a:r>
              <a:rPr lang="fr-FR" sz="3200" dirty="0"/>
              <a:t> des quasars du relevé </a:t>
            </a:r>
            <a:r>
              <a:rPr lang="fr-FR" sz="3200" dirty="0" err="1"/>
              <a:t>eBOSS</a:t>
            </a:r>
            <a:r>
              <a:rPr lang="fr-FR" sz="3200" dirty="0"/>
              <a:t>:</a:t>
            </a:r>
          </a:p>
          <a:p>
            <a:pPr algn="r"/>
            <a:r>
              <a:rPr lang="fr-FR" sz="3200" dirty="0"/>
              <a:t>comprendre les fonctions de corrélation</a:t>
            </a:r>
          </a:p>
          <a:p>
            <a:pPr algn="r"/>
            <a:r>
              <a:rPr lang="fr-FR" sz="3200" dirty="0"/>
              <a:t> et les systématiques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BDFC-0FEC-D743-BB5E-4FC5FE2694F0}"/>
              </a:ext>
            </a:extLst>
          </p:cNvPr>
          <p:cNvSpPr txBox="1"/>
          <p:nvPr/>
        </p:nvSpPr>
        <p:spPr>
          <a:xfrm>
            <a:off x="4585810" y="6335304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Thomas Etourneau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9AC229-EED9-5146-BFE0-5CD73A786EEE}"/>
              </a:ext>
            </a:extLst>
          </p:cNvPr>
          <p:cNvSpPr txBox="1"/>
          <p:nvPr/>
        </p:nvSpPr>
        <p:spPr>
          <a:xfrm>
            <a:off x="2372864" y="4396312"/>
            <a:ext cx="67345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/>
              <a:t>Thèse préparée au </a:t>
            </a:r>
            <a:r>
              <a:rPr lang="fr-FR" sz="2000" dirty="0" err="1"/>
              <a:t>DPhP</a:t>
            </a:r>
            <a:r>
              <a:rPr lang="fr-FR" sz="2000" dirty="0"/>
              <a:t> – IRFU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sous la direction de Jean-Marc Le Goff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et soutenue le 24 septembre 2020 à l’Orme des merisiers</a:t>
            </a:r>
          </a:p>
          <a:p>
            <a:pPr algn="ctr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90319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9E4D8AEC-EC45-2E4B-84F3-E664A58528C8}"/>
              </a:ext>
            </a:extLst>
          </p:cNvPr>
          <p:cNvSpPr txBox="1"/>
          <p:nvPr/>
        </p:nvSpPr>
        <p:spPr>
          <a:xfrm>
            <a:off x="567294" y="1428452"/>
            <a:ext cx="68760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 relevé DESI</a:t>
            </a:r>
          </a:p>
          <a:p>
            <a:endParaRPr lang="fr-FR" sz="2000" dirty="0"/>
          </a:p>
          <a:p>
            <a:r>
              <a:rPr lang="fr-FR" sz="2000" dirty="0"/>
              <a:t>expérience stage 4</a:t>
            </a:r>
          </a:p>
          <a:p>
            <a:r>
              <a:rPr lang="fr-FR" sz="2000" dirty="0"/>
              <a:t>~ 14 000 deg</a:t>
            </a:r>
            <a:r>
              <a:rPr lang="fr-FR" sz="2000" baseline="30000" dirty="0"/>
              <a:t>2</a:t>
            </a:r>
            <a:r>
              <a:rPr lang="fr-FR" sz="2000" dirty="0"/>
              <a:t> , 50 quasars Ly</a:t>
            </a:r>
            <a:r>
              <a:rPr lang="fr-FR" sz="2200" dirty="0"/>
              <a:t>⍺</a:t>
            </a:r>
            <a:r>
              <a:rPr lang="fr-FR" sz="2000" dirty="0"/>
              <a:t> / deg</a:t>
            </a:r>
            <a:r>
              <a:rPr lang="fr-FR" sz="2000" baseline="30000" dirty="0"/>
              <a:t>2</a:t>
            </a:r>
            <a:r>
              <a:rPr lang="fr-FR" sz="2000" dirty="0"/>
              <a:t> z &gt; 2.1</a:t>
            </a:r>
          </a:p>
          <a:p>
            <a:endParaRPr lang="fr-FR" sz="2200" dirty="0"/>
          </a:p>
          <a:p>
            <a:endParaRPr lang="fr-FR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1ADBE-6159-5342-8DB1-D6990E21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4" y="3017689"/>
            <a:ext cx="6392882" cy="3696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58B9F-3F3D-ED41-94F0-5BDFF1E802D6}"/>
              </a:ext>
            </a:extLst>
          </p:cNvPr>
          <p:cNvSpPr txBox="1"/>
          <p:nvPr/>
        </p:nvSpPr>
        <p:spPr>
          <a:xfrm>
            <a:off x="7926416" y="1909693"/>
            <a:ext cx="3978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Grande précision statistique</a:t>
            </a:r>
          </a:p>
          <a:p>
            <a:r>
              <a:rPr lang="fr-FR" sz="2200" dirty="0">
                <a:sym typeface="Wingdings" pitchFamily="2" charset="2"/>
              </a:rPr>
              <a:t> Bon contrôle des systématiques</a:t>
            </a:r>
            <a:endParaRPr lang="fr-FR" sz="2200" dirty="0"/>
          </a:p>
        </p:txBody>
      </p:sp>
      <p:pic>
        <p:nvPicPr>
          <p:cNvPr id="12" name="Picture 8" descr="Dark Energy Spectroscopic Instrument (DESI)">
            <a:extLst>
              <a:ext uri="{FF2B5EF4-FFF2-40B4-BE49-F238E27FC236}">
                <a16:creationId xmlns:a16="http://schemas.microsoft.com/office/drawing/2014/main" id="{CF0C1F8E-BE5F-9448-A08C-5F631A430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47" y="33745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8215C059-D24B-6544-9668-A53B3E7EB030}"/>
              </a:ext>
            </a:extLst>
          </p:cNvPr>
          <p:cNvSpPr/>
          <p:nvPr/>
        </p:nvSpPr>
        <p:spPr>
          <a:xfrm>
            <a:off x="9630889" y="3288658"/>
            <a:ext cx="304800" cy="8487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9FB38-E2E7-4E47-B047-EE33146116AA}"/>
              </a:ext>
            </a:extLst>
          </p:cNvPr>
          <p:cNvSpPr txBox="1"/>
          <p:nvPr/>
        </p:nvSpPr>
        <p:spPr>
          <a:xfrm>
            <a:off x="7926416" y="4408426"/>
            <a:ext cx="39789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Simulations qui reproduisent les données (mocks)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test de l’analyse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étude des systématiques</a:t>
            </a:r>
            <a:endParaRPr lang="fr-FR" sz="22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D3C834-A5CD-6849-96F0-EDBFF34BA202}"/>
              </a:ext>
            </a:extLst>
          </p:cNvPr>
          <p:cNvSpPr/>
          <p:nvPr/>
        </p:nvSpPr>
        <p:spPr>
          <a:xfrm>
            <a:off x="7661189" y="4408426"/>
            <a:ext cx="4244201" cy="1446550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ADB4A-34CF-584F-BCF4-23BC8331502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E98E25-553E-2146-BC04-F5473FDD05AA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5BCCDA-C18F-8A42-BF0D-88B7ED824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0606E-32A7-2B4A-BA6A-E4E4FC8811B7}"/>
              </a:ext>
            </a:extLst>
          </p:cNvPr>
          <p:cNvSpPr txBox="1"/>
          <p:nvPr/>
        </p:nvSpPr>
        <p:spPr>
          <a:xfrm>
            <a:off x="3307027" y="331632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H(z) / (1+z)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9CA9C06-007B-CF4A-AABA-9246B017997B}"/>
              </a:ext>
            </a:extLst>
          </p:cNvPr>
          <p:cNvSpPr/>
          <p:nvPr/>
        </p:nvSpPr>
        <p:spPr>
          <a:xfrm>
            <a:off x="3237123" y="3305889"/>
            <a:ext cx="1466439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74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515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C25CC05-DA1C-1E4C-B4B3-877CD96F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384" y="120677"/>
            <a:ext cx="4933710" cy="4226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eBOSS DR16 (du Mas des </a:t>
                </a:r>
                <a:r>
                  <a:rPr lang="fr-FR" sz="2000" dirty="0" err="1"/>
                  <a:t>Bourboux</a:t>
                </a:r>
                <a:r>
                  <a:rPr lang="fr-FR" sz="2000" dirty="0"/>
                  <a:t> et al 2020)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Analyse BAO à </a:t>
                </a:r>
                <a:r>
                  <a:rPr lang="fr-FR" sz="2000" dirty="0" err="1"/>
                  <a:t>z</a:t>
                </a:r>
                <a:r>
                  <a:rPr lang="fr-FR" sz="2000" baseline="-25000" dirty="0" err="1"/>
                  <a:t>eff</a:t>
                </a:r>
                <a:r>
                  <a:rPr lang="fr-FR" sz="2000" dirty="0"/>
                  <a:t> = 2.334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Pour les mocks :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	</a:t>
                </a:r>
                <a:r>
                  <a:rPr lang="fr-FR" sz="2000" dirty="0">
                    <a:solidFill>
                      <a:schemeClr val="tx1"/>
                    </a:solidFill>
                  </a:rPr>
                  <a:t>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accent4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Analyse en 4 </a:t>
                </a:r>
                <a:r>
                  <a:rPr lang="fr-FR" sz="2000" dirty="0" err="1">
                    <a:solidFill>
                      <a:schemeClr val="accent4"/>
                    </a:solidFill>
                    <a:sym typeface="Wingdings" pitchFamily="2" charset="2"/>
                  </a:rPr>
                  <a:t>bins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 en z</a:t>
                </a:r>
                <a:endParaRPr lang="fr-FR" sz="2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blipFill>
                <a:blip r:embed="rId3"/>
                <a:stretch>
                  <a:fillRect l="-355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/>
              <p:nvPr/>
            </p:nvSpPr>
            <p:spPr>
              <a:xfrm>
                <a:off x="3505057" y="4384316"/>
                <a:ext cx="5881610" cy="480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057" y="4384316"/>
                <a:ext cx="5881610" cy="480966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DE7357C-20EA-0C40-AB1A-AB57C25C0A67}"/>
              </a:ext>
            </a:extLst>
          </p:cNvPr>
          <p:cNvSpPr txBox="1"/>
          <p:nvPr/>
        </p:nvSpPr>
        <p:spPr>
          <a:xfrm>
            <a:off x="3662474" y="5211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0AD03-07D2-F246-A1EB-729F3DDD6412}"/>
              </a:ext>
            </a:extLst>
          </p:cNvPr>
          <p:cNvSpPr txBox="1"/>
          <p:nvPr/>
        </p:nvSpPr>
        <p:spPr>
          <a:xfrm>
            <a:off x="6331352" y="5211000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1B3CFC-98A0-A848-9A47-23C1659EE1EF}"/>
              </a:ext>
            </a:extLst>
          </p:cNvPr>
          <p:cNvCxnSpPr>
            <a:cxnSpLocks/>
          </p:cNvCxnSpPr>
          <p:nvPr/>
        </p:nvCxnSpPr>
        <p:spPr>
          <a:xfrm flipH="1">
            <a:off x="4285008" y="4871034"/>
            <a:ext cx="349373" cy="3399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1846BD-48E0-8C4C-B57B-8473EEB518A4}"/>
              </a:ext>
            </a:extLst>
          </p:cNvPr>
          <p:cNvCxnSpPr>
            <a:cxnSpLocks/>
          </p:cNvCxnSpPr>
          <p:nvPr/>
        </p:nvCxnSpPr>
        <p:spPr>
          <a:xfrm>
            <a:off x="5864034" y="4927146"/>
            <a:ext cx="482337" cy="3633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8474C40-74ED-E145-A70E-F81B94DE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04ACC0-2D05-6742-8F3C-5087422BFB22}"/>
              </a:ext>
            </a:extLst>
          </p:cNvPr>
          <p:cNvSpPr txBox="1"/>
          <p:nvPr/>
        </p:nvSpPr>
        <p:spPr>
          <a:xfrm>
            <a:off x="10711648" y="926615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49C0"/>
                </a:solidFill>
              </a:rPr>
              <a:t># QSO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DF27C91-E4E6-6646-B2E7-393A2F6D8464}"/>
              </a:ext>
            </a:extLst>
          </p:cNvPr>
          <p:cNvSpPr/>
          <p:nvPr/>
        </p:nvSpPr>
        <p:spPr>
          <a:xfrm>
            <a:off x="10711647" y="926615"/>
            <a:ext cx="797013" cy="387695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89D1CA0-F0FB-4443-81AF-6BDC20830377}"/>
              </a:ext>
            </a:extLst>
          </p:cNvPr>
          <p:cNvSpPr/>
          <p:nvPr/>
        </p:nvSpPr>
        <p:spPr>
          <a:xfrm>
            <a:off x="7241788" y="319789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3EF1A2-E9EE-324E-85D8-CC4A93EC997B}"/>
              </a:ext>
            </a:extLst>
          </p:cNvPr>
          <p:cNvSpPr/>
          <p:nvPr/>
        </p:nvSpPr>
        <p:spPr>
          <a:xfrm>
            <a:off x="8269097" y="405298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F3AD134-93ED-2B4A-873F-0DB500702D04}"/>
              </a:ext>
            </a:extLst>
          </p:cNvPr>
          <p:cNvSpPr/>
          <p:nvPr/>
        </p:nvSpPr>
        <p:spPr>
          <a:xfrm>
            <a:off x="9091524" y="2234134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D0E1629-4550-004B-9B00-3094711628A2}"/>
              </a:ext>
            </a:extLst>
          </p:cNvPr>
          <p:cNvSpPr/>
          <p:nvPr/>
        </p:nvSpPr>
        <p:spPr>
          <a:xfrm>
            <a:off x="10037064" y="2804160"/>
            <a:ext cx="283464" cy="283464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363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46" grpId="0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RF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ajusté pour chaque quasar q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chaque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: combinaison linéaire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de la forêt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distorsions dans la fonction de corrélation </a:t>
                </a:r>
              </a:p>
              <a:p>
                <a:endParaRPr lang="fr-FR" sz="2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distorsions modélisées avec la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matrice de distorsion</a:t>
                </a:r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8477"/>
              </a:xfrm>
              <a:prstGeom prst="rect">
                <a:avLst/>
              </a:prstGeom>
              <a:blipFill>
                <a:blip r:embed="rId2"/>
                <a:stretch>
                  <a:fillRect l="-473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2E03DDE-AADD-5E45-9E61-7816E346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664" y="3393336"/>
            <a:ext cx="4127073" cy="3381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/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52559D-EDD9-3E49-9E50-E91528DA0649}"/>
              </a:ext>
            </a:extLst>
          </p:cNvPr>
          <p:cNvCxnSpPr>
            <a:cxnSpLocks/>
          </p:cNvCxnSpPr>
          <p:nvPr/>
        </p:nvCxnSpPr>
        <p:spPr>
          <a:xfrm flipH="1">
            <a:off x="3973939" y="1895110"/>
            <a:ext cx="896748" cy="376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190042-88C0-B744-9A84-FCE61F73AAB8}"/>
              </a:ext>
            </a:extLst>
          </p:cNvPr>
          <p:cNvSpPr txBox="1"/>
          <p:nvPr/>
        </p:nvSpPr>
        <p:spPr>
          <a:xfrm>
            <a:off x="4991491" y="165755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flux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28DC2A-79B8-BB44-9EEA-A6900579C943}"/>
              </a:ext>
            </a:extLst>
          </p:cNvPr>
          <p:cNvCxnSpPr>
            <a:cxnSpLocks/>
          </p:cNvCxnSpPr>
          <p:nvPr/>
        </p:nvCxnSpPr>
        <p:spPr>
          <a:xfrm flipH="1" flipV="1">
            <a:off x="4130823" y="3049557"/>
            <a:ext cx="802927" cy="24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4C105-FED9-9B46-BE9C-D176D06AD9EE}"/>
              </a:ext>
            </a:extLst>
          </p:cNvPr>
          <p:cNvSpPr txBox="1"/>
          <p:nvPr/>
        </p:nvSpPr>
        <p:spPr>
          <a:xfrm>
            <a:off x="4991491" y="3111234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203AF-6DB4-9948-9C5E-4648F35D2E34}"/>
              </a:ext>
            </a:extLst>
          </p:cNvPr>
          <p:cNvCxnSpPr>
            <a:cxnSpLocks/>
          </p:cNvCxnSpPr>
          <p:nvPr/>
        </p:nvCxnSpPr>
        <p:spPr>
          <a:xfrm flipV="1">
            <a:off x="2812404" y="2958179"/>
            <a:ext cx="461704" cy="337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8933C9-530A-0E43-BA65-7D94EAF32110}"/>
              </a:ext>
            </a:extLst>
          </p:cNvPr>
          <p:cNvSpPr txBox="1"/>
          <p:nvPr/>
        </p:nvSpPr>
        <p:spPr>
          <a:xfrm>
            <a:off x="1460717" y="3251073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79E06D-B54C-4F47-A5D0-05B6A204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E11F9-CAE1-8A49-B590-9F7D1F18FD5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A476F62-1E7E-F649-BA4A-C1BBEA100D95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A4575-6122-4249-B5A9-30B748D5EFE3}"/>
              </a:ext>
            </a:extLst>
          </p:cNvPr>
          <p:cNvSpPr txBox="1"/>
          <p:nvPr/>
        </p:nvSpPr>
        <p:spPr>
          <a:xfrm>
            <a:off x="4850698" y="6338986"/>
            <a:ext cx="1891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(Bautista et al. 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27859E-4D28-5E4F-B0D7-2C43BFB69171}"/>
              </a:ext>
            </a:extLst>
          </p:cNvPr>
          <p:cNvSpPr txBox="1"/>
          <p:nvPr/>
        </p:nvSpPr>
        <p:spPr>
          <a:xfrm>
            <a:off x="8688421" y="3097184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 : Bautista et al 2017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A2FB1F-0F7B-D84D-A7C8-4829A83B2F46}"/>
              </a:ext>
            </a:extLst>
          </p:cNvPr>
          <p:cNvSpPr/>
          <p:nvPr/>
        </p:nvSpPr>
        <p:spPr>
          <a:xfrm>
            <a:off x="10292315" y="3840919"/>
            <a:ext cx="1170271" cy="389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9B0747-CCC1-DE41-92C7-9F447AE76434}"/>
              </a:ext>
            </a:extLst>
          </p:cNvPr>
          <p:cNvGrpSpPr/>
          <p:nvPr/>
        </p:nvGrpSpPr>
        <p:grpSpPr>
          <a:xfrm>
            <a:off x="9152973" y="3915154"/>
            <a:ext cx="2139367" cy="369332"/>
            <a:chOff x="9195637" y="4338406"/>
            <a:chExt cx="2139367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EF1598A-9E62-774F-B4B8-E90FA4D112E3}"/>
                    </a:ext>
                  </a:extLst>
                </p:cNvPr>
                <p:cNvSpPr/>
                <p:nvPr/>
              </p:nvSpPr>
              <p:spPr>
                <a:xfrm>
                  <a:off x="9195637" y="4338406"/>
                  <a:ext cx="21393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Mpc</m:t>
                                </m:r>
                              </m:e>
                            </m:d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EF1598A-9E62-774F-B4B8-E90FA4D112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5637" y="4338406"/>
                  <a:ext cx="213936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6E39DE7-FC40-9849-B002-998A49F25C9F}"/>
                </a:ext>
              </a:extLst>
            </p:cNvPr>
            <p:cNvSpPr/>
            <p:nvPr/>
          </p:nvSpPr>
          <p:spPr>
            <a:xfrm>
              <a:off x="9249626" y="4338406"/>
              <a:ext cx="2085377" cy="369332"/>
            </a:xfrm>
            <a:prstGeom prst="roundRect">
              <a:avLst>
                <a:gd name="adj" fmla="val 28667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0B3B745-B4B2-1945-A967-E61064C636EB}"/>
              </a:ext>
            </a:extLst>
          </p:cNvPr>
          <p:cNvSpPr txBox="1"/>
          <p:nvPr/>
        </p:nvSpPr>
        <p:spPr>
          <a:xfrm>
            <a:off x="10145368" y="4656530"/>
            <a:ext cx="1162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49C0"/>
                </a:solidFill>
              </a:rPr>
              <a:t>sans</a:t>
            </a:r>
            <a:br>
              <a:rPr lang="fr-FR" sz="1600" dirty="0">
                <a:solidFill>
                  <a:srgbClr val="0049C0"/>
                </a:solidFill>
              </a:rPr>
            </a:br>
            <a:r>
              <a:rPr lang="fr-FR" sz="1600" dirty="0">
                <a:solidFill>
                  <a:srgbClr val="0049C0"/>
                </a:solidFill>
              </a:rPr>
              <a:t>distorsions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1039F5-272D-6E4A-890B-3006CE93B923}"/>
              </a:ext>
            </a:extLst>
          </p:cNvPr>
          <p:cNvSpPr/>
          <p:nvPr/>
        </p:nvSpPr>
        <p:spPr>
          <a:xfrm>
            <a:off x="8369091" y="5674884"/>
            <a:ext cx="12779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avec</a:t>
            </a:r>
          </a:p>
          <a:p>
            <a:r>
              <a:rPr lang="fr-FR" dirty="0">
                <a:solidFill>
                  <a:schemeClr val="accent5"/>
                </a:solidFill>
              </a:rPr>
              <a:t>distorsions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5BD402A-1574-8C4C-BA8F-A384BFDC4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171" y="9270"/>
            <a:ext cx="4016630" cy="314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5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Calcul des corrélations 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+ matrice de covariance</a:t>
            </a:r>
          </a:p>
          <a:p>
            <a:endParaRPr lang="fr-FR" sz="2000" dirty="0"/>
          </a:p>
          <a:p>
            <a:r>
              <a:rPr lang="fr-FR" sz="2000" dirty="0"/>
              <a:t>+ matrice de distorsion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3C31DD-8CF5-B342-B5BD-F0AE4233F827}"/>
              </a:ext>
            </a:extLst>
          </p:cNvPr>
          <p:cNvGrpSpPr/>
          <p:nvPr/>
        </p:nvGrpSpPr>
        <p:grpSpPr>
          <a:xfrm>
            <a:off x="5942012" y="1908358"/>
            <a:ext cx="2803172" cy="1575506"/>
            <a:chOff x="1701095" y="2323205"/>
            <a:chExt cx="2803172" cy="15755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105576-21BE-BA4A-863B-F903D75FF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1095" y="2323205"/>
              <a:ext cx="2803172" cy="14922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82CE91B-1B3D-944A-9FA2-608D725BB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2960"/>
            <a:stretch/>
          </p:blipFill>
          <p:spPr>
            <a:xfrm>
              <a:off x="1701095" y="2323205"/>
              <a:ext cx="477661" cy="157550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13C41-D254-1F4F-AA8A-C63A8290E192}"/>
              </a:ext>
            </a:extLst>
          </p:cNvPr>
          <p:cNvSpPr txBox="1"/>
          <p:nvPr/>
        </p:nvSpPr>
        <p:spPr>
          <a:xfrm>
            <a:off x="2309350" y="2496056"/>
            <a:ext cx="309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Auto-corrélation</a:t>
            </a:r>
            <a:r>
              <a:rPr lang="fr-FR" dirty="0"/>
              <a:t> Ly</a:t>
            </a:r>
            <a:r>
              <a:rPr lang="fr-FR" sz="2000" dirty="0"/>
              <a:t>⍺</a:t>
            </a:r>
            <a:r>
              <a:rPr lang="fr-FR" dirty="0"/>
              <a:t> x Ly</a:t>
            </a:r>
            <a:r>
              <a:rPr lang="fr-FR" sz="2000" dirty="0"/>
              <a:t>⍺ :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622DDA-E30E-424A-9B9A-CAB481D1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96F4C-FF04-1744-884A-9D861A2E2774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D07730-5618-974E-A3A4-B8478FA0470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2E632F-644C-7642-B839-C7EAAE5A630D}"/>
              </a:ext>
            </a:extLst>
          </p:cNvPr>
          <p:cNvCxnSpPr>
            <a:cxnSpLocks/>
          </p:cNvCxnSpPr>
          <p:nvPr/>
        </p:nvCxnSpPr>
        <p:spPr>
          <a:xfrm flipV="1">
            <a:off x="6180842" y="2942963"/>
            <a:ext cx="103697" cy="97207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D10F69-D71F-7D48-89AB-4DBD7D443D06}"/>
              </a:ext>
            </a:extLst>
          </p:cNvPr>
          <p:cNvSpPr txBox="1"/>
          <p:nvPr/>
        </p:nvSpPr>
        <p:spPr>
          <a:xfrm>
            <a:off x="5084498" y="4025288"/>
            <a:ext cx="240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 : bin en séparation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731AE3-63F8-5D4F-97DA-78B46EBC2AE4}"/>
              </a:ext>
            </a:extLst>
          </p:cNvPr>
          <p:cNvCxnSpPr>
            <a:cxnSpLocks/>
          </p:cNvCxnSpPr>
          <p:nvPr/>
        </p:nvCxnSpPr>
        <p:spPr>
          <a:xfrm flipH="1" flipV="1">
            <a:off x="8068612" y="3121356"/>
            <a:ext cx="535937" cy="10480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A0CC9A-EEE0-2740-99A6-DD4F4DFFACA3}"/>
                  </a:ext>
                </a:extLst>
              </p:cNvPr>
              <p:cNvSpPr txBox="1"/>
              <p:nvPr/>
            </p:nvSpPr>
            <p:spPr>
              <a:xfrm>
                <a:off x="8565796" y="4169409"/>
                <a:ext cx="3005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 : poids (bruit des pixels)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A0CC9A-EEE0-2740-99A6-DD4F4DFFA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796" y="4169409"/>
                <a:ext cx="3005566" cy="369332"/>
              </a:xfrm>
              <a:prstGeom prst="rect">
                <a:avLst/>
              </a:prstGeom>
              <a:blipFill>
                <a:blip r:embed="rId4"/>
                <a:stretch>
                  <a:fillRect t="-3333" r="-420" b="-2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691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Modélisation des corrélations </a:t>
                </a:r>
                <a:r>
                  <a:rPr lang="fr-FR" sz="2000" dirty="0">
                    <a:sym typeface="Wingdings" pitchFamily="2" charset="2"/>
                  </a:rPr>
                  <a:t> mesure BAO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3170099"/>
              </a:xfrm>
              <a:prstGeom prst="rect">
                <a:avLst/>
              </a:prstGeom>
              <a:blipFill>
                <a:blip r:embed="rId2"/>
                <a:stretch>
                  <a:fillRect l="-355" t="-8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A7F613-6F6D-F64F-8F9C-E850D4A9A859}"/>
                  </a:ext>
                </a:extLst>
              </p:cNvPr>
              <p:cNvSpPr txBox="1"/>
              <p:nvPr/>
            </p:nvSpPr>
            <p:spPr>
              <a:xfrm>
                <a:off x="1366210" y="4594780"/>
                <a:ext cx="2558714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biais et paramètre RSD</a:t>
                </a:r>
              </a:p>
              <a:p>
                <a:r>
                  <a:rPr lang="fr-FR" dirty="0"/>
                  <a:t>de l’absorption Ly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A7F613-6F6D-F64F-8F9C-E850D4A9A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210" y="4594780"/>
                <a:ext cx="2558714" cy="677108"/>
              </a:xfrm>
              <a:prstGeom prst="rect">
                <a:avLst/>
              </a:prstGeom>
              <a:blipFill>
                <a:blip r:embed="rId3"/>
                <a:stretch>
                  <a:fillRect l="-2488" t="-3704" r="-995" b="-1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6C4BA-6D62-7140-918A-AC8CB1242A11}"/>
              </a:ext>
            </a:extLst>
          </p:cNvPr>
          <p:cNvCxnSpPr>
            <a:cxnSpLocks/>
          </p:cNvCxnSpPr>
          <p:nvPr/>
        </p:nvCxnSpPr>
        <p:spPr>
          <a:xfrm flipV="1">
            <a:off x="2796363" y="3383897"/>
            <a:ext cx="1233377" cy="11397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B7DD2A-4448-C64F-AA5B-CED5D7D635A8}"/>
              </a:ext>
            </a:extLst>
          </p:cNvPr>
          <p:cNvCxnSpPr>
            <a:cxnSpLocks/>
          </p:cNvCxnSpPr>
          <p:nvPr/>
        </p:nvCxnSpPr>
        <p:spPr>
          <a:xfrm flipV="1">
            <a:off x="3237212" y="3442003"/>
            <a:ext cx="2030818" cy="10946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F5507C-9279-B547-BE19-4E650DCE6162}"/>
              </a:ext>
            </a:extLst>
          </p:cNvPr>
          <p:cNvSpPr txBox="1"/>
          <p:nvPr/>
        </p:nvSpPr>
        <p:spPr>
          <a:xfrm>
            <a:off x="4353059" y="5411147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spectre de puissance</a:t>
            </a:r>
          </a:p>
          <a:p>
            <a:r>
              <a:rPr lang="fr-FR" dirty="0"/>
              <a:t>quasi-linéaire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59E0-6BE5-594A-A3DC-4FF5EEC7FC33}"/>
              </a:ext>
            </a:extLst>
          </p:cNvPr>
          <p:cNvCxnSpPr>
            <a:cxnSpLocks/>
          </p:cNvCxnSpPr>
          <p:nvPr/>
        </p:nvCxnSpPr>
        <p:spPr>
          <a:xfrm flipV="1">
            <a:off x="5373268" y="3435732"/>
            <a:ext cx="1233928" cy="19186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C0ED53-826A-D745-AE62-B20DA3F5077D}"/>
              </a:ext>
            </a:extLst>
          </p:cNvPr>
          <p:cNvCxnSpPr>
            <a:cxnSpLocks/>
          </p:cNvCxnSpPr>
          <p:nvPr/>
        </p:nvCxnSpPr>
        <p:spPr>
          <a:xfrm flipH="1" flipV="1">
            <a:off x="7717489" y="3465023"/>
            <a:ext cx="394083" cy="1577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72BDCC-28FC-DE44-BBCC-E85D00A0BF67}"/>
              </a:ext>
            </a:extLst>
          </p:cNvPr>
          <p:cNvSpPr txBox="1"/>
          <p:nvPr/>
        </p:nvSpPr>
        <p:spPr>
          <a:xfrm>
            <a:off x="7514538" y="5088309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non-linéarités des</a:t>
            </a:r>
          </a:p>
          <a:p>
            <a:r>
              <a:rPr lang="fr-FR" dirty="0"/>
              <a:t>petites échelles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7C9F71-C7ED-E24E-8D52-5CD8B24C80B2}"/>
              </a:ext>
            </a:extLst>
          </p:cNvPr>
          <p:cNvCxnSpPr>
            <a:cxnSpLocks/>
          </p:cNvCxnSpPr>
          <p:nvPr/>
        </p:nvCxnSpPr>
        <p:spPr>
          <a:xfrm flipH="1" flipV="1">
            <a:off x="8615822" y="3392979"/>
            <a:ext cx="581072" cy="5963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8B2611-DD8D-0C4C-A9D4-D5F54E4F4840}"/>
              </a:ext>
            </a:extLst>
          </p:cNvPr>
          <p:cNvSpPr txBox="1"/>
          <p:nvPr/>
        </p:nvSpPr>
        <p:spPr>
          <a:xfrm>
            <a:off x="9162117" y="3989350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binning</a:t>
            </a:r>
            <a:r>
              <a:rPr lang="fr-FR" dirty="0"/>
              <a:t> de la</a:t>
            </a:r>
          </a:p>
          <a:p>
            <a:r>
              <a:rPr lang="fr-FR" dirty="0"/>
              <a:t>fonction de corrélation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B469E-DEB5-4A4A-B299-A3957EC5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8661" y="6492874"/>
            <a:ext cx="683339" cy="36576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DA6E97-5E9F-4043-99F3-95003D06E0DA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FA831D0-874E-A740-A1C8-3A7F3241F3BD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9D9AF7-FB39-2A42-8219-1612AB4FE543}"/>
                  </a:ext>
                </a:extLst>
              </p:cNvPr>
              <p:cNvSpPr txBox="1"/>
              <p:nvPr/>
            </p:nvSpPr>
            <p:spPr>
              <a:xfrm>
                <a:off x="2142854" y="2880658"/>
                <a:ext cx="6951968" cy="512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Ly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Ly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9D9AF7-FB39-2A42-8219-1612AB4FE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854" y="2880658"/>
                <a:ext cx="6951968" cy="512320"/>
              </a:xfrm>
              <a:prstGeom prst="rect">
                <a:avLst/>
              </a:prstGeom>
              <a:blipFill>
                <a:blip r:embed="rId4"/>
                <a:stretch>
                  <a:fillRect l="-182" r="-730" b="-195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7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/>
      <p:bldP spid="33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Modélisation des HCD (High </a:t>
                </a:r>
                <a:r>
                  <a:rPr lang="fr-FR" sz="2000" dirty="0" err="1"/>
                  <a:t>Column</a:t>
                </a:r>
                <a:r>
                  <a:rPr lang="fr-FR" sz="2000" dirty="0"/>
                  <a:t> </a:t>
                </a:r>
                <a:r>
                  <a:rPr lang="fr-FR" sz="2000" dirty="0" err="1"/>
                  <a:t>Density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systems</a:t>
                </a:r>
                <a:r>
                  <a:rPr lang="fr-FR" sz="2000" dirty="0"/>
                  <a:t>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masqués</a:t>
                </a:r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modélisés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Contribution du Ly</a:t>
                </a:r>
                <a:r>
                  <a:rPr lang="fr-FR" sz="2200" dirty="0"/>
                  <a:t>⍺</a:t>
                </a:r>
                <a:r>
                  <a:rPr lang="fr-FR" sz="2000" dirty="0"/>
                  <a:t> et des HCD au biais : 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							</a:t>
                </a:r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blipFill>
                <a:blip r:embed="rId2"/>
                <a:stretch>
                  <a:fillRect l="-473" t="-5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4397978" y="4737462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4FE0A-4414-AC4B-9FC2-2AED235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43CCD-BDCE-0D44-A3B0-88244820BAE7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45E130-E248-FF4E-8338-C6891D8BC6C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2716E-5518-7C42-BF39-046878D81D25}"/>
              </a:ext>
            </a:extLst>
          </p:cNvPr>
          <p:cNvSpPr/>
          <p:nvPr/>
        </p:nvSpPr>
        <p:spPr>
          <a:xfrm>
            <a:off x="11597833" y="5000263"/>
            <a:ext cx="258501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EA799-E96F-204A-8FED-FBC6B9D3AC18}"/>
              </a:ext>
            </a:extLst>
          </p:cNvPr>
          <p:cNvSpPr txBox="1"/>
          <p:nvPr/>
        </p:nvSpPr>
        <p:spPr>
          <a:xfrm rot="16200000">
            <a:off x="11436594" y="513574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>
                    <a:alpha val="58000"/>
                  </a:srgbClr>
                </a:solidFill>
              </a:rPr>
              <a:t>HCD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/>
              <p:nvPr/>
            </p:nvSpPr>
            <p:spPr>
              <a:xfrm>
                <a:off x="2511087" y="5589653"/>
                <a:ext cx="424988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: 	taille caractéristique des HCD</a:t>
                </a:r>
              </a:p>
              <a:p>
                <a:r>
                  <a:rPr lang="fr-FR" dirty="0"/>
                  <a:t>		non masqués fixée à 10 </a:t>
                </a:r>
                <a:r>
                  <a:rPr lang="fr-FR" dirty="0" err="1"/>
                  <a:t>Mpc</a:t>
                </a:r>
                <a:r>
                  <a:rPr lang="fr-FR" dirty="0"/>
                  <a:t>/h</a:t>
                </a:r>
              </a:p>
              <a:p>
                <a:r>
                  <a:rPr lang="fr-FR" dirty="0"/>
                  <a:t>			(voir section V.)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87" y="5589653"/>
                <a:ext cx="4249881" cy="923330"/>
              </a:xfrm>
              <a:prstGeom prst="rect">
                <a:avLst/>
              </a:prstGeom>
              <a:blipFill>
                <a:blip r:embed="rId4"/>
                <a:stretch>
                  <a:fillRect t="-2703" r="-299" b="-81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F2F9BB03-BB17-644B-A5E1-97C6083F4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453" y="4474609"/>
            <a:ext cx="3194243" cy="4465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9377FA1-6144-9A4E-8712-CB55653F2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454" y="4868446"/>
            <a:ext cx="3194243" cy="5779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72573F-A1E7-BE47-A044-FC1223C63E8E}"/>
              </a:ext>
            </a:extLst>
          </p:cNvPr>
          <p:cNvSpPr txBox="1"/>
          <p:nvPr/>
        </p:nvSpPr>
        <p:spPr>
          <a:xfrm>
            <a:off x="9743562" y="3714368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spectre QSO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BD5568-BDAA-6E42-8079-3BABE462E681}"/>
              </a:ext>
            </a:extLst>
          </p:cNvPr>
          <p:cNvSpPr/>
          <p:nvPr/>
        </p:nvSpPr>
        <p:spPr>
          <a:xfrm>
            <a:off x="9472550" y="5728788"/>
            <a:ext cx="23632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</a:rPr>
              <a:t>profil d’absorption</a:t>
            </a:r>
          </a:p>
          <a:p>
            <a:r>
              <a:rPr lang="fr-FR" sz="1600" dirty="0">
                <a:solidFill>
                  <a:srgbClr val="FF0000"/>
                </a:solidFill>
              </a:rPr>
              <a:t>du HCD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CE8ABB-14DE-9847-816F-993F6A5765FB}"/>
              </a:ext>
            </a:extLst>
          </p:cNvPr>
          <p:cNvSpPr txBox="1"/>
          <p:nvPr/>
        </p:nvSpPr>
        <p:spPr>
          <a:xfrm>
            <a:off x="8134462" y="6612509"/>
            <a:ext cx="3701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 : thèse de Victoria de Sainte Agathe</a:t>
            </a:r>
          </a:p>
        </p:txBody>
      </p:sp>
    </p:spTree>
    <p:extLst>
      <p:ext uri="{BB962C8B-B14F-4D97-AF65-F5344CB8AC3E}">
        <p14:creationId xmlns:p14="http://schemas.microsoft.com/office/powerpoint/2010/main" val="131587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08B297C-78E3-5C45-B3CC-7493E5387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56" y="3876733"/>
            <a:ext cx="5761217" cy="29715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708088" y="2927591"/>
            <a:ext cx="1222817" cy="5515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E86E84-9794-5449-B1F4-5D4B9A4C2864}"/>
                  </a:ext>
                </a:extLst>
              </p:cNvPr>
              <p:cNvSpPr txBox="1"/>
              <p:nvPr/>
            </p:nvSpPr>
            <p:spPr>
              <a:xfrm>
                <a:off x="1198198" y="3461680"/>
                <a:ext cx="1899879" cy="432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FFT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mod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è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le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E86E84-9794-5449-B1F4-5D4B9A4C2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98" y="3461680"/>
                <a:ext cx="1899879" cy="432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2057400"/>
            <a:ext cx="959569" cy="4269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la soustraction du fond du ciel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761937-C396-DC4A-990F-C2BCF1B308D9}"/>
              </a:ext>
            </a:extLst>
          </p:cNvPr>
          <p:cNvSpPr/>
          <p:nvPr/>
        </p:nvSpPr>
        <p:spPr>
          <a:xfrm>
            <a:off x="6041817" y="2210782"/>
            <a:ext cx="400939" cy="283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1B731-82AF-5246-9DDD-7677C891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7A6781-22C9-AB4B-9580-BF99CF4B6BD2}"/>
              </a:ext>
            </a:extLst>
          </p:cNvPr>
          <p:cNvCxnSpPr>
            <a:cxnSpLocks/>
          </p:cNvCxnSpPr>
          <p:nvPr/>
        </p:nvCxnSpPr>
        <p:spPr>
          <a:xfrm>
            <a:off x="38618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2D8AE2-BAE2-5249-AED6-3618882F6C37}"/>
              </a:ext>
            </a:extLst>
          </p:cNvPr>
          <p:cNvSpPr txBox="1"/>
          <p:nvPr/>
        </p:nvSpPr>
        <p:spPr>
          <a:xfrm>
            <a:off x="3861853" y="446857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</a:t>
            </a:r>
            <a:endParaRPr lang="fr-FR" sz="16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4FEB4B-330F-DF45-87B3-CA51CA9A39EA}"/>
              </a:ext>
            </a:extLst>
          </p:cNvPr>
          <p:cNvCxnSpPr>
            <a:cxnSpLocks/>
          </p:cNvCxnSpPr>
          <p:nvPr/>
        </p:nvCxnSpPr>
        <p:spPr>
          <a:xfrm>
            <a:off x="29855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E74566-3AC5-DB4C-AE25-FF8843A45AE0}"/>
              </a:ext>
            </a:extLst>
          </p:cNvPr>
          <p:cNvSpPr txBox="1"/>
          <p:nvPr/>
        </p:nvSpPr>
        <p:spPr>
          <a:xfrm>
            <a:off x="2985553" y="424955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SiIII</a:t>
            </a:r>
            <a:endParaRPr lang="fr-F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/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0.95&lt;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r>
                  <a:rPr lang="fr-FR" dirty="0">
                    <a:solidFill>
                      <a:srgbClr val="FF0000"/>
                    </a:solidFill>
                  </a:rPr>
                  <a:t>données </a:t>
                </a:r>
                <a:r>
                  <a:rPr lang="fr-FR" dirty="0" err="1">
                    <a:solidFill>
                      <a:srgbClr val="FF0000"/>
                    </a:solidFill>
                  </a:rPr>
                  <a:t>eBOSS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blipFill>
                <a:blip r:embed="rId5"/>
                <a:stretch>
                  <a:fillRect l="-2778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/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ea typeface="Cambria Math" panose="020405030504060302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blipFill>
                <a:blip r:embed="rId6"/>
                <a:stretch>
                  <a:fillRect l="-3356" b="-80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AD712EEB-757C-3344-B784-FE1058F9DC8A}"/>
              </a:ext>
            </a:extLst>
          </p:cNvPr>
          <p:cNvGrpSpPr/>
          <p:nvPr/>
        </p:nvGrpSpPr>
        <p:grpSpPr>
          <a:xfrm>
            <a:off x="9816233" y="4106011"/>
            <a:ext cx="2357750" cy="2185407"/>
            <a:chOff x="9876442" y="4240426"/>
            <a:chExt cx="2357750" cy="21854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335DAC-286A-B24A-B45C-F0228FA43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72" y="4418830"/>
              <a:ext cx="0" cy="20070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D2D5AF-4B3C-F442-A1CD-54E36419A6B0}"/>
                </a:ext>
              </a:extLst>
            </p:cNvPr>
            <p:cNvCxnSpPr>
              <a:cxnSpLocks/>
            </p:cNvCxnSpPr>
            <p:nvPr/>
          </p:nvCxnSpPr>
          <p:spPr>
            <a:xfrm>
              <a:off x="9876442" y="5422331"/>
              <a:ext cx="21250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/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blipFill>
                  <a:blip r:embed="rId7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/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A40AD7A-2EB8-9B44-A980-0DE53D8F0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5092" y="4692695"/>
              <a:ext cx="410764" cy="73817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2A4EF94-4CEC-B042-AF80-CBD8D956DA8F}"/>
                </a:ext>
              </a:extLst>
            </p:cNvPr>
            <p:cNvCxnSpPr/>
            <p:nvPr/>
          </p:nvCxnSpPr>
          <p:spPr>
            <a:xfrm flipH="1">
              <a:off x="10905452" y="4692695"/>
              <a:ext cx="420404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3F4DF72-58E9-C440-BBB0-0B95B62A9F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5856" y="4692695"/>
              <a:ext cx="0" cy="729635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/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D1375FF-E0FF-C94F-8F38-813FCBACCF18}"/>
                </a:ext>
              </a:extLst>
            </p:cNvPr>
            <p:cNvSpPr/>
            <p:nvPr/>
          </p:nvSpPr>
          <p:spPr>
            <a:xfrm>
              <a:off x="10781946" y="5086943"/>
              <a:ext cx="257966" cy="22587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/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F046FC7-B056-2549-963A-B4E4BB7D59C9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4BC5E11-2FBE-B649-9C99-B237ECBEF404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B486AF-3238-1840-83EF-BFBD2378F9D1}"/>
                  </a:ext>
                </a:extLst>
              </p:cNvPr>
              <p:cNvSpPr/>
              <p:nvPr/>
            </p:nvSpPr>
            <p:spPr>
              <a:xfrm>
                <a:off x="4522266" y="4373498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B486AF-3238-1840-83EF-BFBD2378F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266" y="4373498"/>
                <a:ext cx="213936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E13B1E08-8CF1-3B4F-A475-A2050A0E46E7}"/>
              </a:ext>
            </a:extLst>
          </p:cNvPr>
          <p:cNvSpPr/>
          <p:nvPr/>
        </p:nvSpPr>
        <p:spPr>
          <a:xfrm>
            <a:off x="4535871" y="4373498"/>
            <a:ext cx="2066948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3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/>
      <p:bldP spid="14" grpId="0"/>
      <p:bldP spid="15" grpId="0"/>
      <p:bldP spid="23" grpId="0"/>
      <p:bldP spid="24" grpId="0"/>
      <p:bldP spid="64" grpId="0"/>
      <p:bldP spid="6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H="1" flipV="1">
            <a:off x="5582775" y="4067637"/>
            <a:ext cx="154316" cy="12818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4525682" y="5489073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469E1-8635-8545-A08F-332DC921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BF19D5-0D81-794E-88C4-A31D132A4D7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4E570F4-427E-D94D-A538-1574AFC98620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E0C898-4286-144A-96B4-3D277D3F2480}"/>
              </a:ext>
            </a:extLst>
          </p:cNvPr>
          <p:cNvCxnSpPr>
            <a:cxnSpLocks/>
          </p:cNvCxnSpPr>
          <p:nvPr/>
        </p:nvCxnSpPr>
        <p:spPr>
          <a:xfrm flipV="1">
            <a:off x="2573079" y="3987209"/>
            <a:ext cx="1307805" cy="105936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270C959-FED8-6244-93DD-2376B6914B5A}"/>
              </a:ext>
            </a:extLst>
          </p:cNvPr>
          <p:cNvSpPr txBox="1"/>
          <p:nvPr/>
        </p:nvSpPr>
        <p:spPr>
          <a:xfrm>
            <a:off x="659756" y="5092297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A, B : </a:t>
            </a:r>
            <a:r>
              <a:rPr lang="fr-FR" dirty="0" err="1"/>
              <a:t>bins</a:t>
            </a:r>
            <a:r>
              <a:rPr lang="fr-FR" dirty="0"/>
              <a:t> en séparation </a:t>
            </a:r>
          </a:p>
        </p:txBody>
      </p:sp>
    </p:spTree>
    <p:extLst>
      <p:ext uri="{BB962C8B-B14F-4D97-AF65-F5344CB8AC3E}">
        <p14:creationId xmlns:p14="http://schemas.microsoft.com/office/powerpoint/2010/main" val="1556261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745376E-EE71-6342-A3D2-07D3C1B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505" y="1195647"/>
            <a:ext cx="7935239" cy="5603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4803C-757B-074E-9AD9-48507C2BA892}"/>
              </a:ext>
            </a:extLst>
          </p:cNvPr>
          <p:cNvSpPr txBox="1"/>
          <p:nvPr/>
        </p:nvSpPr>
        <p:spPr>
          <a:xfrm>
            <a:off x="335665" y="1622297"/>
            <a:ext cx="35413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- Calculs des deltas, corrélations, covariances, … + ajustements</a:t>
            </a:r>
          </a:p>
          <a:p>
            <a:r>
              <a:rPr lang="fr-FR" sz="2000" dirty="0"/>
              <a:t>faits avec </a:t>
            </a:r>
            <a:r>
              <a:rPr lang="fr-FR" sz="2000" dirty="0" err="1">
                <a:latin typeface="Lucida Console" panose="020B0609040504020204" pitchFamily="49" charset="0"/>
                <a:cs typeface="Arial Narrow" panose="020B0604020202020204" pitchFamily="34" charset="0"/>
              </a:rPr>
              <a:t>picca</a:t>
            </a:r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- 4 </a:t>
            </a:r>
            <a:r>
              <a:rPr lang="fr-FR" sz="2000" dirty="0" err="1">
                <a:cs typeface="Arial Narrow" panose="020B0604020202020204" pitchFamily="34" charset="0"/>
              </a:rPr>
              <a:t>bins</a:t>
            </a:r>
            <a:r>
              <a:rPr lang="fr-FR" sz="2000" dirty="0">
                <a:cs typeface="Arial Narrow" panose="020B0604020202020204" pitchFamily="34" charset="0"/>
              </a:rPr>
              <a:t> en z</a:t>
            </a:r>
          </a:p>
          <a:p>
            <a:endParaRPr lang="fr-FR" sz="2000" dirty="0"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</a:t>
            </a:r>
            <a:r>
              <a:rPr lang="fr-FR" sz="2000" dirty="0" err="1">
                <a:cs typeface="Arial Narrow" panose="020B0604020202020204" pitchFamily="34" charset="0"/>
              </a:rPr>
              <a:t>eBOSS</a:t>
            </a:r>
            <a:r>
              <a:rPr lang="fr-FR" sz="2000" dirty="0">
                <a:cs typeface="Arial Narrow" panose="020B0604020202020204" pitchFamily="34" charset="0"/>
              </a:rPr>
              <a:t> DR16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/>
              <p:nvPr/>
            </p:nvSpPr>
            <p:spPr>
              <a:xfrm>
                <a:off x="2296478" y="3957575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478" y="3957575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/>
              <p:nvPr/>
            </p:nvSpPr>
            <p:spPr>
              <a:xfrm>
                <a:off x="7272542" y="807153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542" y="807153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B2F28-F8F8-0F47-862F-4324A625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A18951-8698-944D-94FF-F7E6E0D91679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03CBFFF-5EE5-2042-B4A2-C06436762C31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B7D120-6347-DD42-856A-9A777BCB4ABC}"/>
              </a:ext>
            </a:extLst>
          </p:cNvPr>
          <p:cNvGrpSpPr/>
          <p:nvPr/>
        </p:nvGrpSpPr>
        <p:grpSpPr>
          <a:xfrm>
            <a:off x="204148" y="4411926"/>
            <a:ext cx="2357750" cy="2254563"/>
            <a:chOff x="9876442" y="4171270"/>
            <a:chExt cx="2357750" cy="225456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BF0E30-96A7-3D45-819A-3ED2DA88D3BC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72" y="4418830"/>
              <a:ext cx="0" cy="20070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70104-C642-FB45-97D6-907A19A09A1D}"/>
                </a:ext>
              </a:extLst>
            </p:cNvPr>
            <p:cNvCxnSpPr>
              <a:cxnSpLocks/>
            </p:cNvCxnSpPr>
            <p:nvPr/>
          </p:nvCxnSpPr>
          <p:spPr>
            <a:xfrm>
              <a:off x="9876442" y="5422331"/>
              <a:ext cx="21250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240E9D-68EC-EA4C-BF22-68B724C77A56}"/>
                    </a:ext>
                  </a:extLst>
                </p:cNvPr>
                <p:cNvSpPr txBox="1"/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240E9D-68EC-EA4C-BF22-68B724C77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0E39A2C-BED0-424F-9825-BAB4DB49D2DC}"/>
                    </a:ext>
                  </a:extLst>
                </p:cNvPr>
                <p:cNvSpPr txBox="1"/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0E39A2C-BED0-424F-9825-BAB4DB49D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79C9878-B69E-3048-944C-07404826DFCA}"/>
                    </a:ext>
                  </a:extLst>
                </p:cNvPr>
                <p:cNvSpPr txBox="1"/>
                <p:nvPr/>
              </p:nvSpPr>
              <p:spPr>
                <a:xfrm>
                  <a:off x="10979720" y="4171270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79C9878-B69E-3048-944C-07404826D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9720" y="4171270"/>
                  <a:ext cx="367665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CDEF0-B27F-9448-89B8-11552B827D11}"/>
                  </a:ext>
                </a:extLst>
              </p:cNvPr>
              <p:cNvSpPr txBox="1"/>
              <p:nvPr/>
            </p:nvSpPr>
            <p:spPr>
              <a:xfrm>
                <a:off x="1895425" y="5193060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CDEF0-B27F-9448-89B8-11552B827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425" y="5193060"/>
                <a:ext cx="367665" cy="369332"/>
              </a:xfrm>
              <a:prstGeom prst="rect">
                <a:avLst/>
              </a:prstGeom>
              <a:blipFill>
                <a:blip r:embed="rId8"/>
                <a:stretch>
                  <a:fillRect t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D07BDC-3D68-9748-9986-FC4C9E32773D}"/>
              </a:ext>
            </a:extLst>
          </p:cNvPr>
          <p:cNvCxnSpPr>
            <a:cxnSpLocks/>
          </p:cNvCxnSpPr>
          <p:nvPr/>
        </p:nvCxnSpPr>
        <p:spPr>
          <a:xfrm flipV="1">
            <a:off x="1244482" y="4696239"/>
            <a:ext cx="122521" cy="94996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A6CA32-CC0C-F54A-9619-23453E3E60E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233158" y="5562392"/>
            <a:ext cx="846100" cy="7581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56803C4-E051-E340-BF2B-96DD1373A353}"/>
              </a:ext>
            </a:extLst>
          </p:cNvPr>
          <p:cNvSpPr/>
          <p:nvPr/>
        </p:nvSpPr>
        <p:spPr>
          <a:xfrm>
            <a:off x="7222395" y="802234"/>
            <a:ext cx="2412782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2ED2254-9FA4-2141-A68A-CD97715B117A}"/>
              </a:ext>
            </a:extLst>
          </p:cNvPr>
          <p:cNvSpPr txBox="1"/>
          <p:nvPr/>
        </p:nvSpPr>
        <p:spPr>
          <a:xfrm>
            <a:off x="5771353" y="1315586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&lt; z &lt; 2.35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785D7C-6FFC-6240-92D9-DE6C4BF35854}"/>
              </a:ext>
            </a:extLst>
          </p:cNvPr>
          <p:cNvSpPr txBox="1"/>
          <p:nvPr/>
        </p:nvSpPr>
        <p:spPr>
          <a:xfrm>
            <a:off x="10142195" y="1195647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2.35 &lt; z &lt; 2.65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29429D-A176-F74E-9D46-7787483814E7}"/>
              </a:ext>
            </a:extLst>
          </p:cNvPr>
          <p:cNvSpPr txBox="1"/>
          <p:nvPr/>
        </p:nvSpPr>
        <p:spPr>
          <a:xfrm>
            <a:off x="6005614" y="4008025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&lt; 3.05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1841BB-5018-E349-BE5F-5264705E25FC}"/>
              </a:ext>
            </a:extLst>
          </p:cNvPr>
          <p:cNvSpPr txBox="1"/>
          <p:nvPr/>
        </p:nvSpPr>
        <p:spPr>
          <a:xfrm>
            <a:off x="9400502" y="4111750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3.05 &lt; z &lt; 4</a:t>
            </a:r>
          </a:p>
        </p:txBody>
      </p:sp>
    </p:spTree>
    <p:extLst>
      <p:ext uri="{BB962C8B-B14F-4D97-AF65-F5344CB8AC3E}">
        <p14:creationId xmlns:p14="http://schemas.microsoft.com/office/powerpoint/2010/main" val="26346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3988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7ECE0-0EA3-C64A-89B7-7A375C03E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33" y="3278338"/>
            <a:ext cx="9799674" cy="3397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/>
              <p:nvPr/>
            </p:nvSpPr>
            <p:spPr>
              <a:xfrm>
                <a:off x="6859248" y="1647268"/>
                <a:ext cx="4325158" cy="9330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eff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48" y="1647268"/>
                <a:ext cx="4325158" cy="933012"/>
              </a:xfrm>
              <a:prstGeom prst="rect">
                <a:avLst/>
              </a:prstGeom>
              <a:blipFill>
                <a:blip r:embed="rId3"/>
                <a:stretch>
                  <a:fillRect t="-12162" b="-77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/>
              <p:nvPr/>
            </p:nvSpPr>
            <p:spPr>
              <a:xfrm>
                <a:off x="453582" y="1556795"/>
                <a:ext cx="5554982" cy="1225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Les mocks : 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>
                    <a:sym typeface="Wingdings" pitchFamily="2" charset="2"/>
                  </a:rPr>
                  <a:t> input = ajustement </a:t>
                </a:r>
                <a:r>
                  <a:rPr lang="fr-FR" dirty="0"/>
                  <a:t>des </a:t>
                </a:r>
                <a:r>
                  <a:rPr lang="fr-FR" dirty="0">
                    <a:solidFill>
                      <a:schemeClr val="tx1"/>
                    </a:solidFill>
                  </a:rPr>
                  <a:t>4 mesures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fr-FR" dirty="0"/>
                  <a:t>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82" y="1556795"/>
                <a:ext cx="5554982" cy="1225848"/>
              </a:xfrm>
              <a:prstGeom prst="rect">
                <a:avLst/>
              </a:prstGeom>
              <a:blipFill>
                <a:blip r:embed="rId4"/>
                <a:stretch>
                  <a:fillRect l="-1144" t="-20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512CCFB-BEEE-5340-862A-0D8EB200340F}"/>
              </a:ext>
            </a:extLst>
          </p:cNvPr>
          <p:cNvSpPr txBox="1"/>
          <p:nvPr/>
        </p:nvSpPr>
        <p:spPr>
          <a:xfrm>
            <a:off x="7633786" y="1627127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effectif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/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blipFill>
                <a:blip r:embed="rId5"/>
                <a:stretch>
                  <a:fillRect l="-3401" b="-7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1926353-44C8-2848-ADD2-81013A677F57}"/>
              </a:ext>
            </a:extLst>
          </p:cNvPr>
          <p:cNvSpPr txBox="1"/>
          <p:nvPr/>
        </p:nvSpPr>
        <p:spPr>
          <a:xfrm>
            <a:off x="10260128" y="2551002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(Hamilton 1992)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/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  <a:blipFill>
                <a:blip r:embed="rId6"/>
                <a:stretch>
                  <a:fillRect l="-2041" t="-5714" r="-4082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/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41019B-E13C-044F-A7A6-851AF0E3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B8AB4B-96DD-8A40-98AF-7006CC623CD5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5C6B1CB-7D74-254B-921D-39E040807705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0675E3-DDF8-084F-BD79-E66B949C1FE0}"/>
              </a:ext>
            </a:extLst>
          </p:cNvPr>
          <p:cNvSpPr/>
          <p:nvPr/>
        </p:nvSpPr>
        <p:spPr>
          <a:xfrm>
            <a:off x="4159468" y="3579978"/>
            <a:ext cx="1237262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0300BCA-2619-0943-87A5-9B1BA28DE8AE}"/>
              </a:ext>
            </a:extLst>
          </p:cNvPr>
          <p:cNvSpPr/>
          <p:nvPr/>
        </p:nvSpPr>
        <p:spPr>
          <a:xfrm>
            <a:off x="9275295" y="3617382"/>
            <a:ext cx="759567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2F0B5-E283-B048-BA06-EF813FBCF61B}"/>
              </a:ext>
            </a:extLst>
          </p:cNvPr>
          <p:cNvGrpSpPr/>
          <p:nvPr/>
        </p:nvGrpSpPr>
        <p:grpSpPr>
          <a:xfrm>
            <a:off x="95693" y="4008237"/>
            <a:ext cx="2228417" cy="1477328"/>
            <a:chOff x="252256" y="4008237"/>
            <a:chExt cx="2228417" cy="147732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BFDB017-523D-7B41-9319-B42753BBB79C}"/>
                </a:ext>
              </a:extLst>
            </p:cNvPr>
            <p:cNvSpPr/>
            <p:nvPr/>
          </p:nvSpPr>
          <p:spPr>
            <a:xfrm>
              <a:off x="335666" y="4008237"/>
              <a:ext cx="2145007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4"/>
                  </a:solidFill>
                  <a:ea typeface="Cambria Math" panose="02040503050406030204" pitchFamily="18" charset="0"/>
                </a:rPr>
                <a:t>mon </a:t>
              </a:r>
              <a:r>
                <a:rPr lang="en-US" dirty="0" err="1">
                  <a:solidFill>
                    <a:schemeClr val="accent4"/>
                  </a:solidFill>
                  <a:ea typeface="Cambria Math" panose="02040503050406030204" pitchFamily="18" charset="0"/>
                </a:rPr>
                <a:t>analyse</a:t>
              </a:r>
              <a:endParaRPr lang="en-US" dirty="0">
                <a:solidFill>
                  <a:schemeClr val="accent4"/>
                </a:solidFill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accent4"/>
                </a:solidFill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70C0"/>
                  </a:solidFill>
                  <a:ea typeface="Cambria Math" panose="02040503050406030204" pitchFamily="18" charset="0"/>
                </a:rPr>
                <a:t>du Mas des </a:t>
              </a:r>
              <a:r>
                <a:rPr lang="en-US" dirty="0" err="1">
                  <a:solidFill>
                    <a:srgbClr val="0070C0"/>
                  </a:solidFill>
                  <a:ea typeface="Cambria Math" panose="02040503050406030204" pitchFamily="18" charset="0"/>
                </a:rPr>
                <a:t>Bourboux</a:t>
              </a:r>
              <a:r>
                <a:rPr lang="en-US" dirty="0">
                  <a:solidFill>
                    <a:srgbClr val="0070C0"/>
                  </a:solidFill>
                  <a:ea typeface="Cambria Math" panose="02040503050406030204" pitchFamily="18" charset="0"/>
                </a:rPr>
                <a:t> et al 2020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03709FB-31A8-AF40-BEA9-EDF7200627C0}"/>
                    </a:ext>
                  </a:extLst>
                </p:cNvPr>
                <p:cNvSpPr/>
                <p:nvPr/>
              </p:nvSpPr>
              <p:spPr>
                <a:xfrm>
                  <a:off x="252256" y="4285236"/>
                  <a:ext cx="16532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4"/>
                      </a:solidFill>
                      <a:ea typeface="Cambria Math" panose="02040503050406030204" pitchFamily="18" charset="0"/>
                    </a:rPr>
                    <a:t>---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a14:m>
                  <a:r>
                    <a:rPr lang="fr-FR" dirty="0">
                      <a:solidFill>
                        <a:schemeClr val="accent4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03709FB-31A8-AF40-BEA9-EDF7200627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56" y="4285236"/>
                  <a:ext cx="165327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053" t="-3226" b="-1935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42871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8532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définition et objectifs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810954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92713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Simulations des données : un relevé de QSO dont les forêts Ly</a:t>
            </a:r>
            <a:r>
              <a:rPr lang="fr-FR" sz="2400" dirty="0"/>
              <a:t>⍺</a:t>
            </a:r>
            <a:r>
              <a:rPr lang="fr-FR" sz="2000" dirty="0"/>
              <a:t> possèdent les bonnes fonctions de corrélations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Pas N-body, mais champs aléatoires gaussiens (GRF) : beaucoup plus rapide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Objectifs :</a:t>
            </a:r>
          </a:p>
          <a:p>
            <a:r>
              <a:rPr lang="fr-FR" sz="2000" dirty="0"/>
              <a:t>		- tester l’analyse</a:t>
            </a:r>
          </a:p>
          <a:p>
            <a:r>
              <a:rPr lang="fr-FR" sz="2000" dirty="0"/>
              <a:t>		- identifier les potentielles systématiques</a:t>
            </a:r>
          </a:p>
          <a:p>
            <a:r>
              <a:rPr lang="fr-FR" sz="2000" dirty="0"/>
              <a:t>		- vérifier l’estimation de la matrice de distorsions</a:t>
            </a:r>
          </a:p>
          <a:p>
            <a:r>
              <a:rPr lang="fr-FR" sz="2000" dirty="0"/>
              <a:t>		- vérifier l’estimation de la matrice de covariance</a:t>
            </a:r>
          </a:p>
          <a:p>
            <a:endParaRPr lang="fr-FR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A12F7-8399-DC4A-812C-4D6E4609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73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769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idée générale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586392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11965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Idée générale </a:t>
            </a:r>
          </a:p>
          <a:p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Objectif</a:t>
            </a:r>
          </a:p>
          <a:p>
            <a:endParaRPr lang="fr-FR" sz="2000" dirty="0"/>
          </a:p>
          <a:p>
            <a:r>
              <a:rPr lang="fr-FR" sz="2000" dirty="0"/>
              <a:t>	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A12F7-8399-DC4A-812C-4D6E4609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6439421-3AEF-F74F-BD28-22A82D8C5F05}"/>
              </a:ext>
            </a:extLst>
          </p:cNvPr>
          <p:cNvGrpSpPr/>
          <p:nvPr/>
        </p:nvGrpSpPr>
        <p:grpSpPr>
          <a:xfrm>
            <a:off x="597805" y="2304793"/>
            <a:ext cx="10996390" cy="1467959"/>
            <a:chOff x="687704" y="2355010"/>
            <a:chExt cx="10996390" cy="14679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D453453-D79D-A946-897E-7D93545D3408}"/>
                    </a:ext>
                  </a:extLst>
                </p:cNvPr>
                <p:cNvSpPr txBox="1"/>
                <p:nvPr/>
              </p:nvSpPr>
              <p:spPr>
                <a:xfrm>
                  <a:off x="687706" y="2596383"/>
                  <a:ext cx="1871025" cy="10304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champ aléatoire</a:t>
                  </a:r>
                </a:p>
                <a:p>
                  <a:r>
                    <a:rPr lang="fr-FR" dirty="0"/>
                    <a:t>gaussien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  <a:p>
                  <a:r>
                    <a:rPr lang="fr-FR" dirty="0"/>
                    <a:t>avec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=1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D453453-D79D-A946-897E-7D93545D34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06" y="2596383"/>
                  <a:ext cx="1871025" cy="1030410"/>
                </a:xfrm>
                <a:prstGeom prst="rect">
                  <a:avLst/>
                </a:prstGeom>
                <a:blipFill>
                  <a:blip r:embed="rId2"/>
                  <a:stretch>
                    <a:fillRect l="-2027" t="-1205" r="-1351" b="-5662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CB347FF-3D29-9A4C-991A-DF9F186F5138}"/>
                    </a:ext>
                  </a:extLst>
                </p:cNvPr>
                <p:cNvSpPr txBox="1"/>
                <p:nvPr/>
              </p:nvSpPr>
              <p:spPr>
                <a:xfrm>
                  <a:off x="2934414" y="2355010"/>
                  <a:ext cx="1614352" cy="656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CB347FF-3D29-9A4C-991A-DF9F186F5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4414" y="2355010"/>
                  <a:ext cx="1614352" cy="656013"/>
                </a:xfrm>
                <a:prstGeom prst="rect">
                  <a:avLst/>
                </a:prstGeom>
                <a:blipFill>
                  <a:blip r:embed="rId3"/>
                  <a:stretch>
                    <a:fillRect t="-56604" b="-10754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44AC9ED-EB9B-B842-99DB-B9705E5DF108}"/>
                    </a:ext>
                  </a:extLst>
                </p:cNvPr>
                <p:cNvSpPr txBox="1"/>
                <p:nvPr/>
              </p:nvSpPr>
              <p:spPr>
                <a:xfrm>
                  <a:off x="4707017" y="2584360"/>
                  <a:ext cx="3291991" cy="12386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champ aléatoire</a:t>
                  </a:r>
                </a:p>
                <a:p>
                  <a:r>
                    <a:rPr lang="fr-FR" dirty="0"/>
                    <a:t>gaussien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fr-FR" dirty="0"/>
                    <a:t> </a:t>
                  </a:r>
                </a:p>
                <a:p>
                  <a:r>
                    <a:rPr lang="fr-FR" dirty="0"/>
                    <a:t>avec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  <a:p>
                  <a:endParaRPr lang="fr-FR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44AC9ED-EB9B-B842-99DB-B9705E5DF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017" y="2584360"/>
                  <a:ext cx="3291991" cy="1238609"/>
                </a:xfrm>
                <a:prstGeom prst="rect">
                  <a:avLst/>
                </a:prstGeom>
                <a:blipFill>
                  <a:blip r:embed="rId4"/>
                  <a:stretch>
                    <a:fillRect l="-1538" t="-2041" b="-2857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8DB69-7BD5-AA4B-910C-12F46113321E}"/>
                </a:ext>
              </a:extLst>
            </p:cNvPr>
            <p:cNvSpPr/>
            <p:nvPr/>
          </p:nvSpPr>
          <p:spPr>
            <a:xfrm>
              <a:off x="7088681" y="2683017"/>
              <a:ext cx="13474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/>
                <a:t>FFT</a:t>
              </a:r>
              <a:r>
                <a:rPr lang="fr-FR" baseline="30000" dirty="0"/>
                <a:t> </a:t>
              </a:r>
              <a:r>
                <a:rPr lang="fr-FR" dirty="0"/>
                <a:t>inverse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ECCB425-1163-724E-9AE4-5B10C1DFFAEC}"/>
                    </a:ext>
                  </a:extLst>
                </p:cNvPr>
                <p:cNvSpPr txBox="1"/>
                <p:nvPr/>
              </p:nvSpPr>
              <p:spPr>
                <a:xfrm>
                  <a:off x="8946806" y="2626026"/>
                  <a:ext cx="2737288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champ aléatoire</a:t>
                  </a:r>
                </a:p>
                <a:p>
                  <a:r>
                    <a:rPr lang="fr-FR" dirty="0"/>
                    <a:t>gaussien réel</a:t>
                  </a:r>
                  <a:r>
                    <a:rPr lang="fr-FR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  <a:p>
                  <a:r>
                    <a:rPr lang="fr-FR" dirty="0">
                      <a:sym typeface="Wingdings" pitchFamily="2" charset="2"/>
                    </a:rPr>
                    <a:t>qui suit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FFT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ECCB425-1163-724E-9AE4-5B10C1DFF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6806" y="2626026"/>
                  <a:ext cx="2737288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1382" t="-2703" b="-810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BEBD1F5-44D6-934D-9103-86F194290481}"/>
                </a:ext>
              </a:extLst>
            </p:cNvPr>
            <p:cNvSpPr/>
            <p:nvPr/>
          </p:nvSpPr>
          <p:spPr>
            <a:xfrm>
              <a:off x="687704" y="2596382"/>
              <a:ext cx="2088109" cy="1020024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CC3FC38-2F73-E542-950C-7ED5D7282159}"/>
                </a:ext>
              </a:extLst>
            </p:cNvPr>
            <p:cNvSpPr/>
            <p:nvPr/>
          </p:nvSpPr>
          <p:spPr>
            <a:xfrm>
              <a:off x="4707017" y="2584360"/>
              <a:ext cx="1990035" cy="1020023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DED1DA2-C4CA-B843-9BAB-D761B839E2BB}"/>
                </a:ext>
              </a:extLst>
            </p:cNvPr>
            <p:cNvSpPr/>
            <p:nvPr/>
          </p:nvSpPr>
          <p:spPr>
            <a:xfrm>
              <a:off x="8946806" y="2626027"/>
              <a:ext cx="2737288" cy="972932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7636CC7-16AB-CA4A-8D49-1F6D703BD1B9}"/>
                </a:ext>
              </a:extLst>
            </p:cNvPr>
            <p:cNvCxnSpPr/>
            <p:nvPr/>
          </p:nvCxnSpPr>
          <p:spPr>
            <a:xfrm>
              <a:off x="2934413" y="3129518"/>
              <a:ext cx="161435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4C077DE-BAB9-E743-B8E8-0BB95028553F}"/>
                </a:ext>
              </a:extLst>
            </p:cNvPr>
            <p:cNvCxnSpPr>
              <a:cxnSpLocks/>
            </p:cNvCxnSpPr>
            <p:nvPr/>
          </p:nvCxnSpPr>
          <p:spPr>
            <a:xfrm>
              <a:off x="6734720" y="3129518"/>
              <a:ext cx="2053486" cy="70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8A9EA2F-FFE4-294D-94D7-BDE51359AE3C}"/>
                  </a:ext>
                </a:extLst>
              </p:cNvPr>
              <p:cNvSpPr/>
              <p:nvPr/>
            </p:nvSpPr>
            <p:spPr>
              <a:xfrm>
                <a:off x="2398831" y="4768191"/>
                <a:ext cx="8141139" cy="602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FFT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</m:e>
                          <m:sup>
                            <m:r>
                              <a:rPr lang="en-US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 sz="2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Ly</m:t>
                                    </m:r>
                                    <m:r>
                                      <a:rPr lang="fr-FR" sz="2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⍺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lin</m:t>
                            </m:r>
                            <m:r>
                              <a:rPr lang="en-US" sz="2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</m:t>
                            </m:r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aire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=0)</m:t>
                        </m:r>
                      </m:e>
                    </m:d>
                  </m:oMath>
                </a14:m>
                <a:r>
                  <a:rPr lang="fr-FR" sz="2200" dirty="0"/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8A9EA2F-FFE4-294D-94D7-BDE51359A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831" y="4768191"/>
                <a:ext cx="8141139" cy="602409"/>
              </a:xfrm>
              <a:prstGeom prst="rect">
                <a:avLst/>
              </a:prstGeom>
              <a:blipFill>
                <a:blip r:embed="rId6"/>
                <a:stretch>
                  <a:fillRect l="-467" b="-40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5FB988-DBFC-964C-9E5C-A74E1F5D778E}"/>
                  </a:ext>
                </a:extLst>
              </p:cNvPr>
              <p:cNvSpPr txBox="1"/>
              <p:nvPr/>
            </p:nvSpPr>
            <p:spPr>
              <a:xfrm>
                <a:off x="1063256" y="5773736"/>
                <a:ext cx="7982378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ym typeface="Wingdings" pitchFamily="2" charset="2"/>
                  </a:rPr>
                  <a:t>Toute la physique dans la formule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lin</m:t>
                        </m:r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é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aire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&amp;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&amp;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5FB988-DBFC-964C-9E5C-A74E1F5D7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56" y="5773736"/>
                <a:ext cx="7982378" cy="394852"/>
              </a:xfrm>
              <a:prstGeom prst="rect">
                <a:avLst/>
              </a:prstGeom>
              <a:blipFill>
                <a:blip r:embed="rId7"/>
                <a:stretch>
                  <a:fillRect l="-796" t="-6250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45367BD-F911-BF43-A0A9-67BC5CF26474}"/>
              </a:ext>
            </a:extLst>
          </p:cNvPr>
          <p:cNvSpPr txBox="1"/>
          <p:nvPr/>
        </p:nvSpPr>
        <p:spPr>
          <a:xfrm>
            <a:off x="9101984" y="3968648"/>
            <a:ext cx="266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facteur de croissance des structures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E0F65-9D29-4045-A335-F8BD4E23D678}"/>
              </a:ext>
            </a:extLst>
          </p:cNvPr>
          <p:cNvCxnSpPr>
            <a:cxnSpLocks/>
          </p:cNvCxnSpPr>
          <p:nvPr/>
        </p:nvCxnSpPr>
        <p:spPr>
          <a:xfrm flipH="1">
            <a:off x="7909110" y="4355441"/>
            <a:ext cx="1107299" cy="503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86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9D3E3-CB3B-734F-8440-D305545813F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9C02EF-0981-AE49-821E-BD4BCAFCE74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1371A92A-CF72-E744-9168-6F97B7E0E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1276912" y="3127151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/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ea typeface="Cambria Math" panose="02040503050406030204" pitchFamily="18" charset="0"/>
                  </a:rPr>
                  <a:t>1 GRF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blipFill>
                <a:blip r:embed="rId3"/>
                <a:stretch>
                  <a:fillRect l="-4630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8A76C3-DE4A-574A-8DE8-916521DDF03D}"/>
              </a:ext>
            </a:extLst>
          </p:cNvPr>
          <p:cNvCxnSpPr>
            <a:cxnSpLocks/>
          </p:cNvCxnSpPr>
          <p:nvPr/>
        </p:nvCxnSpPr>
        <p:spPr>
          <a:xfrm flipV="1">
            <a:off x="2812648" y="1946321"/>
            <a:ext cx="3097997" cy="16571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B4C53-5E59-2744-A7B3-72BD79FB8F6F}"/>
              </a:ext>
            </a:extLst>
          </p:cNvPr>
          <p:cNvCxnSpPr>
            <a:cxnSpLocks/>
          </p:cNvCxnSpPr>
          <p:nvPr/>
        </p:nvCxnSpPr>
        <p:spPr>
          <a:xfrm flipV="1">
            <a:off x="2812648" y="2966839"/>
            <a:ext cx="4091653" cy="8113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2F367A-FABA-5044-8A78-1E047919AAE9}"/>
              </a:ext>
            </a:extLst>
          </p:cNvPr>
          <p:cNvCxnSpPr>
            <a:cxnSpLocks/>
          </p:cNvCxnSpPr>
          <p:nvPr/>
        </p:nvCxnSpPr>
        <p:spPr>
          <a:xfrm>
            <a:off x="2812648" y="4085863"/>
            <a:ext cx="2824223" cy="15248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467E2D77-7EF9-9547-8DE3-6EB6D8719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6134445" y="878648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FD7D138D-043D-3C47-BD9F-724CE413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2449" y="2112052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6C060449-A238-0643-A5CE-C1783134D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6309" y="3976157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59DA9C55-D204-A844-82CB-334D0A44B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5910645" y="5278309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B8FF10-64AC-364E-A770-B540C6D43E4C}"/>
              </a:ext>
            </a:extLst>
          </p:cNvPr>
          <p:cNvCxnSpPr>
            <a:cxnSpLocks/>
          </p:cNvCxnSpPr>
          <p:nvPr/>
        </p:nvCxnSpPr>
        <p:spPr>
          <a:xfrm>
            <a:off x="2812648" y="3913519"/>
            <a:ext cx="4091653" cy="7137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/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cell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+</a:t>
                </a:r>
              </a:p>
              <a:p>
                <a:pPr algn="ctr"/>
                <a:r>
                  <a:rPr lang="fr-FR" dirty="0"/>
                  <a:t>FFT</a:t>
                </a:r>
                <a:r>
                  <a:rPr lang="fr-FR" baseline="30000" dirty="0"/>
                  <a:t> </a:t>
                </a:r>
                <a:r>
                  <a:rPr lang="fr-FR" dirty="0"/>
                  <a:t>inverse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blipFill>
                <a:blip r:embed="rId4"/>
                <a:stretch>
                  <a:fillRect t="-3125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/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champs log-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normaux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blipFill>
                <a:blip r:embed="rId5"/>
                <a:stretch>
                  <a:fillRect l="-1799" t="-5714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/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1 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densité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blipFill>
                <a:blip r:embed="rId6"/>
                <a:stretch>
                  <a:fillRect l="-2139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/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vitesses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blipFill>
                <a:blip r:embed="rId7"/>
                <a:stretch>
                  <a:fillRect l="-2878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/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6 gradients de vitesse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blipFill>
                <a:blip r:embed="rId8"/>
                <a:stretch>
                  <a:fillRect l="-1563" t="-571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/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1 boite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/>
                  <a:t>13 boîtes dans l’espace réel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blipFill>
                <a:blip r:embed="rId9"/>
                <a:stretch>
                  <a:fillRect l="-1026" t="-9375" r="-256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/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2560x2560x1536</a:t>
                </a:r>
              </a:p>
              <a:p>
                <a:pPr algn="ctr"/>
                <a:r>
                  <a:rPr lang="fr-FR" dirty="0"/>
                  <a:t>2.19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blipFill>
                <a:blip r:embed="rId10"/>
                <a:stretch>
                  <a:fillRect l="-2013" t="-3846" r="-2013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0186F85-C775-7943-910A-D810F5703D46}"/>
              </a:ext>
            </a:extLst>
          </p:cNvPr>
          <p:cNvSpPr txBox="1"/>
          <p:nvPr/>
        </p:nvSpPr>
        <p:spPr>
          <a:xfrm>
            <a:off x="682906" y="1493134"/>
            <a:ext cx="92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boîtes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827D95-13F1-0D42-B114-3DC7B458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343EBB-C1F3-124F-A7A2-E377D3BCD277}"/>
              </a:ext>
            </a:extLst>
          </p:cNvPr>
          <p:cNvSpPr txBox="1"/>
          <p:nvPr/>
        </p:nvSpPr>
        <p:spPr>
          <a:xfrm>
            <a:off x="8293027" y="1033100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quasars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5331B-E0CF-5747-B03F-D84D0E9E69C6}"/>
              </a:ext>
            </a:extLst>
          </p:cNvPr>
          <p:cNvSpPr txBox="1"/>
          <p:nvPr/>
        </p:nvSpPr>
        <p:spPr>
          <a:xfrm>
            <a:off x="9210008" y="2341372"/>
            <a:ext cx="838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Ly</a:t>
            </a:r>
            <a:r>
              <a:rPr lang="fr-FR" sz="2000" dirty="0"/>
              <a:t>⍺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A3047-21B0-2F49-87CB-A7D8BDBEAE77}"/>
              </a:ext>
            </a:extLst>
          </p:cNvPr>
          <p:cNvSpPr txBox="1"/>
          <p:nvPr/>
        </p:nvSpPr>
        <p:spPr>
          <a:xfrm>
            <a:off x="9196414" y="411651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RSD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DD32E0-465D-F040-AEF2-DF30FE2C4DDB}"/>
              </a:ext>
            </a:extLst>
          </p:cNvPr>
          <p:cNvSpPr txBox="1"/>
          <p:nvPr/>
        </p:nvSpPr>
        <p:spPr>
          <a:xfrm>
            <a:off x="8161439" y="60977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RSD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2691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(FGPA)</a:t>
                </a:r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vitesses</a:t>
                </a:r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𝑎𝐻𝑓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gradients de vitesse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blipFill>
                <a:blip r:embed="rId2"/>
                <a:stretch>
                  <a:fillRect l="-819" t="-14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707525" y="3429000"/>
                <a:ext cx="25690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25" y="3429000"/>
                <a:ext cx="2569028" cy="461665"/>
              </a:xfrm>
              <a:prstGeom prst="rect">
                <a:avLst/>
              </a:prstGeom>
              <a:blipFill>
                <a:blip r:embed="rId3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5E45A0-BF8E-8C4C-9CC0-3A791E58585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1259C-D41D-6F4B-A1BC-CAF1732FB51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9B20C48-C16F-8A47-8B54-538B5435290B}"/>
              </a:ext>
            </a:extLst>
          </p:cNvPr>
          <p:cNvSpPr/>
          <p:nvPr/>
        </p:nvSpPr>
        <p:spPr>
          <a:xfrm>
            <a:off x="8855149" y="1493134"/>
            <a:ext cx="852376" cy="435382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614B0C-CB4A-7B47-A566-8C112B90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2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981550" cy="4858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 : tirés aléatoirement avec P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400" dirty="0"/>
                  <a:t>) 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combinés</a:t>
                </a:r>
                <a:endParaRPr lang="fr-FR" sz="2000" dirty="0">
                  <a:sym typeface="Wingdings" pitchFamily="2" charset="2"/>
                </a:endParaRPr>
              </a:p>
              <a:p>
                <a:pPr lvl="2"/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: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fr-FR" sz="2000" dirty="0"/>
                  <a:t>   (RSD)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981550" cy="4858702"/>
              </a:xfrm>
              <a:prstGeom prst="rect">
                <a:avLst/>
              </a:prstGeom>
              <a:blipFill>
                <a:blip r:embed="rId2"/>
                <a:stretch>
                  <a:fillRect l="-762" t="-1044" b="-135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498B07-F836-E44E-94C9-DC255536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D355CD-19CB-4242-A343-3A380A54AFF6}"/>
              </a:ext>
            </a:extLst>
          </p:cNvPr>
          <p:cNvSpPr/>
          <p:nvPr/>
        </p:nvSpPr>
        <p:spPr>
          <a:xfrm>
            <a:off x="1105786" y="5201373"/>
            <a:ext cx="4576215" cy="471250"/>
          </a:xfrm>
          <a:prstGeom prst="roundRect">
            <a:avLst>
              <a:gd name="adj" fmla="val 41352"/>
            </a:avLst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2023EE-8A28-AB42-807F-2957408D9732}"/>
              </a:ext>
            </a:extLst>
          </p:cNvPr>
          <p:cNvGrpSpPr/>
          <p:nvPr/>
        </p:nvGrpSpPr>
        <p:grpSpPr>
          <a:xfrm>
            <a:off x="2970799" y="2088734"/>
            <a:ext cx="6250401" cy="788642"/>
            <a:chOff x="1903047" y="2124379"/>
            <a:chExt cx="6250401" cy="7886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A3604CB-C6B1-B741-95D8-214612357A92}"/>
                    </a:ext>
                  </a:extLst>
                </p:cNvPr>
                <p:cNvSpPr/>
                <p:nvPr/>
              </p:nvSpPr>
              <p:spPr>
                <a:xfrm>
                  <a:off x="3289440" y="2124379"/>
                  <a:ext cx="11603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A3604CB-C6B1-B741-95D8-214612357A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9440" y="2124379"/>
                  <a:ext cx="1160318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4C79C59-9D2C-2740-AF1B-CF9DEDA2C204}"/>
                    </a:ext>
                  </a:extLst>
                </p:cNvPr>
                <p:cNvSpPr/>
                <p:nvPr/>
              </p:nvSpPr>
              <p:spPr>
                <a:xfrm>
                  <a:off x="1903047" y="2522976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lin</m:t>
                            </m:r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aire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4C79C59-9D2C-2740-AF1B-CF9DEDA2C2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047" y="2522976"/>
                  <a:ext cx="1287279" cy="390043"/>
                </a:xfrm>
                <a:prstGeom prst="roundRect">
                  <a:avLst/>
                </a:prstGeom>
                <a:blipFill>
                  <a:blip r:embed="rId4"/>
                  <a:stretch>
                    <a:fillRect r="-4808"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F39C3A27-D512-C944-9403-E8328AC8C8C3}"/>
                    </a:ext>
                  </a:extLst>
                </p:cNvPr>
                <p:cNvSpPr/>
                <p:nvPr/>
              </p:nvSpPr>
              <p:spPr>
                <a:xfrm>
                  <a:off x="4511569" y="2513843"/>
                  <a:ext cx="1160318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F39C3A27-D512-C944-9403-E8328AC8C8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1569" y="2513843"/>
                  <a:ext cx="1160318" cy="390043"/>
                </a:xfrm>
                <a:prstGeom prst="roundRect">
                  <a:avLst/>
                </a:prstGeom>
                <a:blipFill>
                  <a:blip r:embed="rId5"/>
                  <a:stretch>
                    <a:fillRect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891434B3-AA52-FA43-A8C1-92C43C04F488}"/>
                    </a:ext>
                  </a:extLst>
                </p:cNvPr>
                <p:cNvSpPr/>
                <p:nvPr/>
              </p:nvSpPr>
              <p:spPr>
                <a:xfrm>
                  <a:off x="6993130" y="2522978"/>
                  <a:ext cx="1160318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891434B3-AA52-FA43-A8C1-92C43C04F4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3130" y="2522978"/>
                  <a:ext cx="1160318" cy="390043"/>
                </a:xfrm>
                <a:prstGeom prst="roundRect">
                  <a:avLst/>
                </a:prstGeom>
                <a:blipFill>
                  <a:blip r:embed="rId6"/>
                  <a:stretch>
                    <a:fillRect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D36F09-D4AA-D745-8593-23F27D5D4A78}"/>
                </a:ext>
              </a:extLst>
            </p:cNvPr>
            <p:cNvCxnSpPr>
              <a:cxnSpLocks/>
            </p:cNvCxnSpPr>
            <p:nvPr/>
          </p:nvCxnSpPr>
          <p:spPr>
            <a:xfrm>
              <a:off x="3385133" y="2738524"/>
              <a:ext cx="98283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AE01E44-FE9A-9445-8EF5-012DB3A9CCE3}"/>
                </a:ext>
              </a:extLst>
            </p:cNvPr>
            <p:cNvCxnSpPr>
              <a:cxnSpLocks/>
            </p:cNvCxnSpPr>
            <p:nvPr/>
          </p:nvCxnSpPr>
          <p:spPr>
            <a:xfrm>
              <a:off x="5866063" y="2713818"/>
              <a:ext cx="98283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09B1D2-9995-4340-B0EF-57F1327BF366}"/>
                </a:ext>
              </a:extLst>
            </p:cNvPr>
            <p:cNvSpPr/>
            <p:nvPr/>
          </p:nvSpPr>
          <p:spPr>
            <a:xfrm>
              <a:off x="6075992" y="2154148"/>
              <a:ext cx="5629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/>
                <a:t>FFT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195C37-2B2C-A44E-A038-669ECA2E3205}"/>
              </a:ext>
            </a:extLst>
          </p:cNvPr>
          <p:cNvGrpSpPr/>
          <p:nvPr/>
        </p:nvGrpSpPr>
        <p:grpSpPr>
          <a:xfrm>
            <a:off x="1996509" y="3101455"/>
            <a:ext cx="8198982" cy="1105721"/>
            <a:chOff x="883904" y="3069267"/>
            <a:chExt cx="8198982" cy="11057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C1DDF68-7A93-7043-AA86-CDA153777BC0}"/>
                    </a:ext>
                  </a:extLst>
                </p:cNvPr>
                <p:cNvSpPr/>
                <p:nvPr/>
              </p:nvSpPr>
              <p:spPr>
                <a:xfrm>
                  <a:off x="2478950" y="3069267"/>
                  <a:ext cx="1886094" cy="9106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C1DDF68-7A93-7043-AA86-CDA153777B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8950" y="3069267"/>
                  <a:ext cx="1886094" cy="910699"/>
                </a:xfrm>
                <a:prstGeom prst="rect">
                  <a:avLst/>
                </a:prstGeom>
                <a:blipFill>
                  <a:blip r:embed="rId7"/>
                  <a:stretch>
                    <a:fillRect t="-86301" r="-10067" b="-14109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7DC09B1D-63F2-F149-8929-580742E4DBA3}"/>
                    </a:ext>
                  </a:extLst>
                </p:cNvPr>
                <p:cNvSpPr/>
                <p:nvPr/>
              </p:nvSpPr>
              <p:spPr>
                <a:xfrm>
                  <a:off x="883904" y="3784945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7DC09B1D-63F2-F149-8929-580742E4DB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904" y="3784945"/>
                  <a:ext cx="1287279" cy="390043"/>
                </a:xfrm>
                <a:prstGeom prst="roundRect">
                  <a:avLst/>
                </a:prstGeom>
                <a:blipFill>
                  <a:blip r:embed="rId8"/>
                  <a:stretch>
                    <a:fillRect b="-18750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0D5588F-D382-C942-BAAB-642DA03F936F}"/>
                </a:ext>
              </a:extLst>
            </p:cNvPr>
            <p:cNvCxnSpPr>
              <a:cxnSpLocks/>
            </p:cNvCxnSpPr>
            <p:nvPr/>
          </p:nvCxnSpPr>
          <p:spPr>
            <a:xfrm>
              <a:off x="2354040" y="3979966"/>
              <a:ext cx="230373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CFB6CB90-CAA2-6948-AB5A-83731BD4D57D}"/>
                    </a:ext>
                  </a:extLst>
                </p:cNvPr>
                <p:cNvSpPr/>
                <p:nvPr/>
              </p:nvSpPr>
              <p:spPr>
                <a:xfrm>
                  <a:off x="4840629" y="3784944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CFB6CB90-CAA2-6948-AB5A-83731BD4D5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0629" y="3784944"/>
                  <a:ext cx="1287279" cy="390043"/>
                </a:xfrm>
                <a:prstGeom prst="roundRect">
                  <a:avLst/>
                </a:prstGeom>
                <a:blipFill>
                  <a:blip r:embed="rId9"/>
                  <a:stretch>
                    <a:fillRect b="-15625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1C6162-B25C-0E48-BABD-51B364692436}"/>
                </a:ext>
              </a:extLst>
            </p:cNvPr>
            <p:cNvSpPr/>
            <p:nvPr/>
          </p:nvSpPr>
          <p:spPr>
            <a:xfrm>
              <a:off x="6258572" y="3395995"/>
              <a:ext cx="13474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/>
                <a:t>FFT</a:t>
              </a:r>
              <a:r>
                <a:rPr lang="fr-FR" baseline="30000" dirty="0"/>
                <a:t> </a:t>
              </a:r>
              <a:r>
                <a:rPr lang="fr-FR" dirty="0"/>
                <a:t>inverse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5C193C0-0143-6341-8498-DAE20931084B}"/>
                </a:ext>
              </a:extLst>
            </p:cNvPr>
            <p:cNvCxnSpPr>
              <a:cxnSpLocks/>
            </p:cNvCxnSpPr>
            <p:nvPr/>
          </p:nvCxnSpPr>
          <p:spPr>
            <a:xfrm>
              <a:off x="6317458" y="3945876"/>
              <a:ext cx="128859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97A51104-39DA-5E49-BB64-FFD38CA48772}"/>
                    </a:ext>
                  </a:extLst>
                </p:cNvPr>
                <p:cNvSpPr/>
                <p:nvPr/>
              </p:nvSpPr>
              <p:spPr>
                <a:xfrm>
                  <a:off x="7795607" y="3750854"/>
                  <a:ext cx="1287279" cy="39004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QSO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97A51104-39DA-5E49-BB64-FFD38CA487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5607" y="3750854"/>
                  <a:ext cx="1287279" cy="390043"/>
                </a:xfrm>
                <a:prstGeom prst="roundRect">
                  <a:avLst/>
                </a:prstGeom>
                <a:blipFill>
                  <a:blip r:embed="rId10"/>
                  <a:stretch>
                    <a:fillRect t="-17647" b="-8824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078FB9-567B-F649-8456-23E88F21AA62}"/>
              </a:ext>
            </a:extLst>
          </p:cNvPr>
          <p:cNvCxnSpPr/>
          <p:nvPr/>
        </p:nvCxnSpPr>
        <p:spPr>
          <a:xfrm>
            <a:off x="1881963" y="3274828"/>
            <a:ext cx="446567" cy="4253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AA78745-3545-874B-A696-BA165CA3A0C9}"/>
              </a:ext>
            </a:extLst>
          </p:cNvPr>
          <p:cNvSpPr txBox="1"/>
          <p:nvPr/>
        </p:nvSpPr>
        <p:spPr>
          <a:xfrm>
            <a:off x="788961" y="2876400"/>
            <a:ext cx="1987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champ aléatoire gaussien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DDF0505-D244-3A45-98E6-5D478F93D816}"/>
              </a:ext>
            </a:extLst>
          </p:cNvPr>
          <p:cNvCxnSpPr>
            <a:cxnSpLocks/>
          </p:cNvCxnSpPr>
          <p:nvPr/>
        </p:nvCxnSpPr>
        <p:spPr>
          <a:xfrm flipH="1">
            <a:off x="9551852" y="3168787"/>
            <a:ext cx="453385" cy="531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FF34488-766A-D944-8B19-FA77C062D1B7}"/>
              </a:ext>
            </a:extLst>
          </p:cNvPr>
          <p:cNvSpPr txBox="1"/>
          <p:nvPr/>
        </p:nvSpPr>
        <p:spPr>
          <a:xfrm>
            <a:off x="10008159" y="2876400"/>
            <a:ext cx="1842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champ log-normal</a:t>
            </a:r>
          </a:p>
        </p:txBody>
      </p:sp>
    </p:spTree>
    <p:extLst>
      <p:ext uri="{BB962C8B-B14F-4D97-AF65-F5344CB8AC3E}">
        <p14:creationId xmlns:p14="http://schemas.microsoft.com/office/powerpoint/2010/main" val="54669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4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2D780A-1EBA-E247-A923-96906E87CF6A}"/>
              </a:ext>
            </a:extLst>
          </p:cNvPr>
          <p:cNvSpPr txBox="1"/>
          <p:nvPr/>
        </p:nvSpPr>
        <p:spPr>
          <a:xfrm>
            <a:off x="682906" y="1493134"/>
            <a:ext cx="92944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Création des lignes de visée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Interpolation de la densité le long du spectre de chaque QSO</a:t>
            </a:r>
          </a:p>
          <a:p>
            <a:endParaRPr lang="fr-FR" sz="2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360F65-D366-6D4D-B252-DD1FB0D4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1F402-74D1-834F-808C-81D50A04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053" y="3429000"/>
            <a:ext cx="4329183" cy="325119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116D13-DB7C-814A-A48B-1C9C78E1B7CC}"/>
              </a:ext>
            </a:extLst>
          </p:cNvPr>
          <p:cNvCxnSpPr/>
          <p:nvPr/>
        </p:nvCxnSpPr>
        <p:spPr>
          <a:xfrm flipV="1">
            <a:off x="3147237" y="4380614"/>
            <a:ext cx="1435396" cy="21265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E45993D-EEFD-BD40-8B09-663CE6673156}"/>
              </a:ext>
            </a:extLst>
          </p:cNvPr>
          <p:cNvSpPr txBox="1"/>
          <p:nvPr/>
        </p:nvSpPr>
        <p:spPr>
          <a:xfrm>
            <a:off x="1412467" y="4465674"/>
            <a:ext cx="17347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discontinuités</a:t>
            </a:r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puissance à </a:t>
            </a:r>
          </a:p>
          <a:p>
            <a:r>
              <a:rPr lang="fr-FR" dirty="0"/>
              <a:t>petite échelle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9F82B0C-A437-2246-B7C8-2DF60540BD60}"/>
                  </a:ext>
                </a:extLst>
              </p:cNvPr>
              <p:cNvSpPr/>
              <p:nvPr/>
            </p:nvSpPr>
            <p:spPr>
              <a:xfrm>
                <a:off x="3946528" y="2870130"/>
                <a:ext cx="46867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 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lissage gaussien  </a:t>
                </a:r>
                <a:r>
                  <a:rPr lang="fr-FR" dirty="0">
                    <a:sym typeface="Wingdings" pitchFamily="2" charset="2"/>
                  </a:rPr>
                  <a:t>avec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 </a:t>
                </a:r>
                <a:r>
                  <a:rPr lang="fr-FR" dirty="0" err="1">
                    <a:sym typeface="Wingdings" pitchFamily="2" charset="2"/>
                  </a:rPr>
                  <a:t>Mpc</a:t>
                </a:r>
                <a:r>
                  <a:rPr lang="fr-FR" dirty="0">
                    <a:sym typeface="Wingdings" pitchFamily="2" charset="2"/>
                  </a:rPr>
                  <a:t>/h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9F82B0C-A437-2246-B7C8-2DF60540B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528" y="2870130"/>
                <a:ext cx="4686732" cy="400110"/>
              </a:xfrm>
              <a:prstGeom prst="rect">
                <a:avLst/>
              </a:prstGeom>
              <a:blipFill>
                <a:blip r:embed="rId3"/>
                <a:stretch>
                  <a:fillRect l="-1351" t="-6250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F7762B91-C66D-E742-A059-203FC46FB1F3}"/>
              </a:ext>
            </a:extLst>
          </p:cNvPr>
          <p:cNvSpPr/>
          <p:nvPr/>
        </p:nvSpPr>
        <p:spPr>
          <a:xfrm>
            <a:off x="1059711" y="27470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/>
              <a:t>Eviter les discontinuités </a:t>
            </a:r>
          </a:p>
          <a:p>
            <a:r>
              <a:rPr lang="fr-FR" b="1" dirty="0"/>
              <a:t>à l’échelle des </a:t>
            </a:r>
            <a:r>
              <a:rPr lang="fr-FR" b="1" dirty="0" err="1"/>
              <a:t>voxels</a:t>
            </a:r>
            <a:endParaRPr lang="fr-F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A0C48D-17DA-7942-82BC-ECA945AF073A}"/>
                  </a:ext>
                </a:extLst>
              </p:cNvPr>
              <p:cNvSpPr txBox="1"/>
              <p:nvPr/>
            </p:nvSpPr>
            <p:spPr>
              <a:xfrm>
                <a:off x="5758729" y="6531183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A0C48D-17DA-7942-82BC-ECA945AF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729" y="6531183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216BA1-163D-F646-ACAB-9B5BF09475B3}"/>
                  </a:ext>
                </a:extLst>
              </p:cNvPr>
              <p:cNvSpPr txBox="1"/>
              <p:nvPr/>
            </p:nvSpPr>
            <p:spPr>
              <a:xfrm>
                <a:off x="3359985" y="4927339"/>
                <a:ext cx="386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216BA1-163D-F646-ACAB-9B5BF0947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985" y="4927339"/>
                <a:ext cx="3860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2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D0614E-8F2A-DF4C-BA43-73FD6126B9D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8A19BA-AE89-FB4D-B1F6-082D332D42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887929-91DE-434D-BB1B-4BDB21F4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2C312-B1E2-F242-A759-BAB95CD49FEA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2825533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densité à grande échelle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 b="-57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B7969663-4219-354C-AA83-C1D0ECEE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4699160" y="4062714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/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correspond à la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blipFill>
                <a:blip r:embed="rId4"/>
                <a:stretch>
                  <a:fillRect l="-1792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472F44-049A-CD4E-AEB4-F243FF4B9F89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46DA9F-D077-9F4C-87B1-7997FC8978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17C43-0CB7-AB44-B822-EAFDB0E70D44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C2FFE-6879-4D4D-ACDC-5E21484E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6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39028-3D32-B94D-9929-CA1719BF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3066121"/>
            <a:ext cx="4961680" cy="374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A9959-4F83-D64D-BBBC-B320EE032488}"/>
              </a:ext>
            </a:extLst>
          </p:cNvPr>
          <p:cNvSpPr txBox="1"/>
          <p:nvPr/>
        </p:nvSpPr>
        <p:spPr>
          <a:xfrm>
            <a:off x="3754057" y="1048522"/>
            <a:ext cx="6207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composantes de l’univers actuel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chemeClr val="accent4"/>
                </a:solidFill>
              </a:rPr>
              <a:t>matière baryonique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002060"/>
                </a:solidFill>
              </a:rPr>
              <a:t>matière noire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énergie noire</a:t>
            </a:r>
          </a:p>
          <a:p>
            <a:endParaRPr lang="fr-FR" sz="2000" dirty="0">
              <a:solidFill>
                <a:schemeClr val="accent4"/>
              </a:solidFill>
            </a:endParaRPr>
          </a:p>
        </p:txBody>
      </p:sp>
      <p:pic>
        <p:nvPicPr>
          <p:cNvPr id="1028" name="Picture 4" descr="New Proposal for Probing What Came Before the Big Bang">
            <a:extLst>
              <a:ext uri="{FF2B5EF4-FFF2-40B4-BE49-F238E27FC236}">
                <a16:creationId xmlns:a16="http://schemas.microsoft.com/office/drawing/2014/main" id="{3F14AC76-2C96-B044-AD6D-E7035598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28" y="2917425"/>
            <a:ext cx="5984111" cy="39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/>
              <p:nvPr/>
            </p:nvSpPr>
            <p:spPr>
              <a:xfrm>
                <a:off x="3754057" y="494818"/>
                <a:ext cx="827021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fr-FR" sz="2000" dirty="0"/>
                  <a:t>CDM : modèle à 6 paramètres construit sur la </a:t>
                </a:r>
                <a:r>
                  <a:rPr lang="fr-FR" sz="2000" b="1" dirty="0"/>
                  <a:t>relativité générale </a:t>
                </a:r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57" y="494818"/>
                <a:ext cx="8270213" cy="707886"/>
              </a:xfrm>
              <a:prstGeom prst="rect">
                <a:avLst/>
              </a:prstGeom>
              <a:blipFill>
                <a:blip r:embed="rId4"/>
                <a:stretch>
                  <a:fillRect l="-613" t="-35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F253350-49FF-5A4D-BD19-199301966F74}"/>
              </a:ext>
            </a:extLst>
          </p:cNvPr>
          <p:cNvCxnSpPr>
            <a:cxnSpLocks/>
          </p:cNvCxnSpPr>
          <p:nvPr/>
        </p:nvCxnSpPr>
        <p:spPr>
          <a:xfrm>
            <a:off x="6296628" y="2187615"/>
            <a:ext cx="4780344" cy="1597307"/>
          </a:xfrm>
          <a:prstGeom prst="curvedConnector3">
            <a:avLst>
              <a:gd name="adj1" fmla="val 111017"/>
            </a:avLst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0F7335-85DF-164E-897E-59BEC96E6BF1}"/>
              </a:ext>
            </a:extLst>
          </p:cNvPr>
          <p:cNvSpPr txBox="1"/>
          <p:nvPr/>
        </p:nvSpPr>
        <p:spPr>
          <a:xfrm>
            <a:off x="9416721" y="2002949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expansion accélérée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25E61-B068-1C41-A9F4-55AF34FE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35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046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densité à petite échelle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Taille des </a:t>
                </a:r>
                <a:r>
                  <a:rPr lang="fr-FR" sz="2000" dirty="0" err="1"/>
                  <a:t>voxels</a:t>
                </a:r>
                <a:r>
                  <a:rPr lang="fr-FR" sz="2000" dirty="0"/>
                  <a:t> + lissage gaussien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</m:e>
                    </m:nary>
                  </m:oMath>
                </a14:m>
                <a:r>
                  <a:rPr lang="fr-FR" sz="2000" dirty="0"/>
                  <a:t> trop faible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046027"/>
              </a:xfrm>
              <a:prstGeom prst="rect">
                <a:avLst/>
              </a:prstGeom>
              <a:blipFill>
                <a:blip r:embed="rId2"/>
                <a:stretch>
                  <a:fillRect l="-819" t="-1667" b="-2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316769" y="4706926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FR" sz="2000" dirty="0"/>
                  <a:t> correcte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769" y="4706926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355" t="-1905" b="-76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F1D35-C9DC-D64A-B1DD-600CDF3E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3DE7F2-5D0B-414A-B553-812794F8C17C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FDC3B7-611F-9B42-9B05-A3349D33A77C}"/>
              </a:ext>
            </a:extLst>
          </p:cNvPr>
          <p:cNvGrpSpPr/>
          <p:nvPr/>
        </p:nvGrpSpPr>
        <p:grpSpPr>
          <a:xfrm>
            <a:off x="6194069" y="2669966"/>
            <a:ext cx="5479154" cy="4040543"/>
            <a:chOff x="6165534" y="2755607"/>
            <a:chExt cx="5479154" cy="404054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C7BBE8F-3F48-5842-BDFD-85B6051B5BFC}"/>
                </a:ext>
              </a:extLst>
            </p:cNvPr>
            <p:cNvGrpSpPr/>
            <p:nvPr/>
          </p:nvGrpSpPr>
          <p:grpSpPr>
            <a:xfrm>
              <a:off x="6165534" y="2755607"/>
              <a:ext cx="5479154" cy="4040543"/>
              <a:chOff x="6137588" y="2755604"/>
              <a:chExt cx="5479154" cy="404054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7D7C82D-A46B-514A-B621-72742BF34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7588" y="2755604"/>
                <a:ext cx="5479154" cy="404054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B6EC5CF-CCDC-2D4D-8C25-0AFC9112C07F}"/>
                      </a:ext>
                    </a:extLst>
                  </p:cNvPr>
                  <p:cNvSpPr txBox="1"/>
                  <p:nvPr/>
                </p:nvSpPr>
                <p:spPr>
                  <a:xfrm>
                    <a:off x="8692050" y="3319148"/>
                    <a:ext cx="2846805" cy="3924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i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  <m:sup>
                            <m: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</m:oMath>
                    </a14:m>
                    <a:r>
                      <a:rPr lang="fr-FR" dirty="0">
                        <a:solidFill>
                          <a:schemeClr val="accent4"/>
                        </a:solidFill>
                      </a:rPr>
                      <a:t>lissage gaussien</a:t>
                    </a: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B6EC5CF-CCDC-2D4D-8C25-0AFC9112C0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2050" y="3319148"/>
                    <a:ext cx="2846805" cy="39241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8750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FDB4B2C-CCA8-2347-815E-6EDD1429D60F}"/>
                      </a:ext>
                    </a:extLst>
                  </p:cNvPr>
                  <p:cNvSpPr txBox="1"/>
                  <p:nvPr/>
                </p:nvSpPr>
                <p:spPr>
                  <a:xfrm>
                    <a:off x="8637053" y="2911743"/>
                    <a:ext cx="1076064" cy="42575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mati</m:t>
                              </m:r>
                              <m:r>
                                <a:rPr lang="en-US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è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re</m:t>
                              </m:r>
                            </m:sub>
                            <m:sup>
                              <m: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sup>
                          </m:sSubSup>
                        </m:oMath>
                      </m:oMathPara>
                    </a14:m>
                    <a:endParaRPr lang="fr-FR" sz="2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FDB4B2C-CCA8-2347-815E-6EDD1429D6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7053" y="2911743"/>
                    <a:ext cx="1076064" cy="42575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941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765A7F0-E02B-0C40-94CF-8DAC71EE10C5}"/>
                </a:ext>
              </a:extLst>
            </p:cNvPr>
            <p:cNvSpPr/>
            <p:nvPr/>
          </p:nvSpPr>
          <p:spPr>
            <a:xfrm>
              <a:off x="8634320" y="2934145"/>
              <a:ext cx="2902917" cy="795728"/>
            </a:xfrm>
            <a:prstGeom prst="roundRect">
              <a:avLst>
                <a:gd name="adj" fmla="val 28667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065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613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gradient de vitesse le long de la ligne de visée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produit les RSD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613938"/>
              </a:xfrm>
              <a:prstGeom prst="rect">
                <a:avLst/>
              </a:prstGeom>
              <a:blipFill>
                <a:blip r:embed="rId2"/>
                <a:stretch>
                  <a:fillRect l="-819" t="-14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4D9C05-52CA-9842-B24C-1B655BC7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55" y="4993054"/>
            <a:ext cx="3238500" cy="109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0F881D-2C0D-5F45-9FC7-EAB5E4CB11E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7F9F65-A4F2-7B44-9AD0-5BF575BEE548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202674-A8B9-864D-9C4A-2FB471C14C23}"/>
                  </a:ext>
                </a:extLst>
              </p:cNvPr>
              <p:cNvSpPr txBox="1"/>
              <p:nvPr/>
            </p:nvSpPr>
            <p:spPr>
              <a:xfrm>
                <a:off x="8452434" y="3443579"/>
                <a:ext cx="3857625" cy="107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 Permet d’avoir une </a:t>
                </a:r>
                <a:r>
                  <a:rPr lang="fr-FR" sz="2000" b="1" dirty="0">
                    <a:sym typeface="Wingdings" pitchFamily="2" charset="2"/>
                  </a:rPr>
                  <a:t>prédiction de la fonction de corrélation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𝝃</m:t>
                        </m:r>
                      </m:e>
                      <m:sub>
                        <m:r>
                          <a:rPr lang="en-US" sz="2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𝐩𝐫𝐞𝐝</m:t>
                        </m:r>
                      </m:sub>
                    </m:sSub>
                  </m:oMath>
                </a14:m>
                <a:endParaRPr lang="fr-FR" sz="22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202674-A8B9-864D-9C4A-2FB471C14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434" y="3443579"/>
                <a:ext cx="3857625" cy="1076705"/>
              </a:xfrm>
              <a:prstGeom prst="rect">
                <a:avLst/>
              </a:prstGeom>
              <a:blipFill>
                <a:blip r:embed="rId4"/>
                <a:stretch>
                  <a:fillRect l="-1645" t="-2326" b="-46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2BBB50-289A-954B-87C4-E321C8126FBF}"/>
              </a:ext>
            </a:extLst>
          </p:cNvPr>
          <p:cNvSpPr/>
          <p:nvPr/>
        </p:nvSpPr>
        <p:spPr>
          <a:xfrm>
            <a:off x="8222362" y="3443579"/>
            <a:ext cx="3857625" cy="1141813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/>
              <p:nvPr/>
            </p:nvSpPr>
            <p:spPr>
              <a:xfrm>
                <a:off x="6340005" y="5074025"/>
                <a:ext cx="2199577" cy="43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005" y="5074025"/>
                <a:ext cx="2199577" cy="432554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5C42F7-00EB-1246-8063-10AC9284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2E97F1-76A5-D14D-AD36-75FA335577FB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56212-D0D0-D04C-92F9-FE6420C65E9D}"/>
              </a:ext>
            </a:extLst>
          </p:cNvPr>
          <p:cNvSpPr txBox="1"/>
          <p:nvPr/>
        </p:nvSpPr>
        <p:spPr>
          <a:xfrm>
            <a:off x="6391434" y="558899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(Kaiser)</a:t>
            </a:r>
          </a:p>
        </p:txBody>
      </p:sp>
    </p:spTree>
    <p:extLst>
      <p:ext uri="{BB962C8B-B14F-4D97-AF65-F5344CB8AC3E}">
        <p14:creationId xmlns:p14="http://schemas.microsoft.com/office/powerpoint/2010/main" val="200539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: gradient de vitesse le long de la ligne de visée</a:t>
                </a:r>
              </a:p>
              <a:p>
                <a:endParaRPr lang="fr-FR" sz="2000" dirty="0">
                  <a:sym typeface="Wingdings" pitchFamily="2" charset="2"/>
                </a:endParaRPr>
              </a:p>
              <a:p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000" dirty="0"/>
                  <a:t>		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blipFill>
                <a:blip r:embed="rId2"/>
                <a:stretch>
                  <a:fillRect l="-819" t="-1688" b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677CDB-C2AF-304A-9D00-35DF48600EE9}"/>
              </a:ext>
            </a:extLst>
          </p:cNvPr>
          <p:cNvCxnSpPr>
            <a:cxnSpLocks/>
          </p:cNvCxnSpPr>
          <p:nvPr/>
        </p:nvCxnSpPr>
        <p:spPr>
          <a:xfrm flipH="1">
            <a:off x="3366576" y="4457047"/>
            <a:ext cx="1275009" cy="11462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B5115-4A46-4F42-9212-F8C9E8D16B51}"/>
              </a:ext>
            </a:extLst>
          </p:cNvPr>
          <p:cNvCxnSpPr>
            <a:cxnSpLocks/>
          </p:cNvCxnSpPr>
          <p:nvPr/>
        </p:nvCxnSpPr>
        <p:spPr>
          <a:xfrm flipH="1">
            <a:off x="3590710" y="4462530"/>
            <a:ext cx="1725768" cy="11352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/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 et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BB034-5D19-8141-852B-A75D5A7DB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096000" y="4491519"/>
            <a:ext cx="0" cy="11642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/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018489-5E77-BF4A-A0B5-93454087C827}"/>
              </a:ext>
            </a:extLst>
          </p:cNvPr>
          <p:cNvCxnSpPr>
            <a:cxnSpLocks/>
          </p:cNvCxnSpPr>
          <p:nvPr/>
        </p:nvCxnSpPr>
        <p:spPr>
          <a:xfrm>
            <a:off x="6875524" y="4491519"/>
            <a:ext cx="1295223" cy="11172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/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5B23228-40EF-B340-B567-4A1D458A0FEF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6117BCB-5329-8A40-995F-10199D95E24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AFEF34-1F1F-9948-A04B-5D136358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4F844E-6241-D443-B83B-221D8ACA9825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3816600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11023541" cy="494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Catalogue des HCD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placés où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fr-FR" sz="2000" dirty="0"/>
                  <a:t> 	;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: seuil choisi tel que </a:t>
                </a:r>
                <a:r>
                  <a:rPr lang="fr-FR" sz="2000" dirty="0" err="1"/>
                  <a:t>b</a:t>
                </a:r>
                <a:r>
                  <a:rPr lang="fr-FR" sz="2000" baseline="-25000" dirty="0" err="1"/>
                  <a:t>halo</a:t>
                </a:r>
                <a:r>
                  <a:rPr lang="fr-FR" sz="2000" dirty="0"/>
                  <a:t> = 2</a:t>
                </a:r>
              </a:p>
              <a:p>
                <a:r>
                  <a:rPr lang="fr-FR" sz="2000" dirty="0"/>
                  <a:t>		+ déplacés selon 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fr-FR" sz="2200" dirty="0"/>
                  <a:t> (RSD)</a:t>
                </a:r>
              </a:p>
              <a:p>
                <a:r>
                  <a:rPr lang="fr-FR" sz="2200" dirty="0"/>
                  <a:t>		</a:t>
                </a:r>
                <a:r>
                  <a:rPr lang="fr-FR" sz="2000" dirty="0"/>
                  <a:t>densité de colonne </a:t>
                </a:r>
                <a:r>
                  <a:rPr lang="fr-FR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17.2&lt;</m:t>
                    </m:r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&lt;22.5</m:t>
                    </m:r>
                  </m:oMath>
                </a14:m>
                <a:endParaRPr lang="fr-FR" sz="2200" dirty="0"/>
              </a:p>
              <a:p>
                <a:endParaRPr lang="fr-FR" sz="22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Après la production :</a:t>
                </a:r>
              </a:p>
              <a:p>
                <a:r>
                  <a:rPr lang="fr-FR" sz="2000" dirty="0"/>
                  <a:t>		code </a:t>
                </a:r>
                <a:r>
                  <a:rPr lang="fr-FR" sz="2000" dirty="0" err="1"/>
                  <a:t>quickquasars</a:t>
                </a:r>
                <a:r>
                  <a:rPr lang="fr-FR" sz="2000" dirty="0"/>
                  <a:t> (</a:t>
                </a:r>
                <a:r>
                  <a:rPr lang="en-US" sz="2000" dirty="0" err="1"/>
                  <a:t>González-Morales</a:t>
                </a:r>
                <a:r>
                  <a:rPr lang="en-US" sz="2000" dirty="0"/>
                  <a:t> et al. in prep)</a:t>
                </a:r>
              </a:p>
              <a:p>
                <a:r>
                  <a:rPr lang="fr-FR" sz="2000" dirty="0"/>
                  <a:t>	</a:t>
                </a:r>
              </a:p>
              <a:p>
                <a:r>
                  <a:rPr lang="fr-FR" sz="2000" dirty="0"/>
                  <a:t>	Ajoute :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>
                    <a:solidFill>
                      <a:srgbClr val="0049C0"/>
                    </a:solidFill>
                  </a:rPr>
                  <a:t>continuum + bruit de mesure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profil d’absorption des HCD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>
                    <a:solidFill>
                      <a:schemeClr val="accent5"/>
                    </a:solidFill>
                  </a:rPr>
                  <a:t>absorptions des métaux (même position physique</a:t>
                </a:r>
              </a:p>
              <a:p>
                <a:r>
                  <a:rPr lang="fr-FR" sz="2000" dirty="0">
                    <a:solidFill>
                      <a:schemeClr val="accent5"/>
                    </a:solidFill>
                  </a:rPr>
                  <a:t>				mais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fr-FR" sz="2000" dirty="0">
                    <a:solidFill>
                      <a:schemeClr val="accent5"/>
                    </a:solidFill>
                  </a:rPr>
                  <a:t> différent)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11023541" cy="4940840"/>
              </a:xfrm>
              <a:prstGeom prst="rect">
                <a:avLst/>
              </a:prstGeom>
              <a:blipFill>
                <a:blip r:embed="rId2"/>
                <a:stretch>
                  <a:fillRect l="-690" t="-1026" b="-10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D4350D2-B809-9343-A232-A2ACA38D1ED6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37FF44-47E6-A34A-A1C0-9540E63FC36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5414DD-F9BB-434D-8501-116BB7BC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D6C689-0A63-494F-A1E6-A420F23AA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050429"/>
              </p:ext>
            </p:extLst>
          </p:nvPr>
        </p:nvGraphicFramePr>
        <p:xfrm>
          <a:off x="9100957" y="4130426"/>
          <a:ext cx="2743200" cy="2468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0096934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Versions des mocks 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04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accent2"/>
                          </a:solidFill>
                        </a:rPr>
                        <a:t>brut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351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49C0"/>
                          </a:solidFill>
                        </a:rPr>
                        <a:t>continu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005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accent4"/>
                          </a:solidFill>
                        </a:rPr>
                        <a:t>continu+hcd</a:t>
                      </a:r>
                      <a:endParaRPr lang="fr-FR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73492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F0000"/>
                          </a:solidFill>
                        </a:rPr>
                        <a:t>continu+hcd+metal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64925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1E26CD-C78F-AD41-B3BC-604A5BA4812D}"/>
              </a:ext>
            </a:extLst>
          </p:cNvPr>
          <p:cNvCxnSpPr/>
          <p:nvPr/>
        </p:nvCxnSpPr>
        <p:spPr>
          <a:xfrm>
            <a:off x="8954095" y="4170991"/>
            <a:ext cx="0" cy="2387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DB09C6F-8197-364C-A4FA-33ED6E8955C1}"/>
              </a:ext>
            </a:extLst>
          </p:cNvPr>
          <p:cNvSpPr txBox="1"/>
          <p:nvPr/>
        </p:nvSpPr>
        <p:spPr>
          <a:xfrm rot="16200000">
            <a:off x="8054772" y="5180200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complexité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4D9E22-E403-EB40-8B25-D8548AAE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748" y="251666"/>
            <a:ext cx="5246586" cy="36142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BFDD48-1AE4-D44C-8145-8FF9E7ED4AA7}"/>
                  </a:ext>
                </a:extLst>
              </p:cNvPr>
              <p:cNvSpPr txBox="1"/>
              <p:nvPr/>
            </p:nvSpPr>
            <p:spPr>
              <a:xfrm>
                <a:off x="8396970" y="482689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BFDD48-1AE4-D44C-8145-8FF9E7ED4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970" y="482689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BCBE76-1FF8-4D4D-AFA9-D87416267937}"/>
              </a:ext>
            </a:extLst>
          </p:cNvPr>
          <p:cNvSpPr/>
          <p:nvPr/>
        </p:nvSpPr>
        <p:spPr>
          <a:xfrm>
            <a:off x="8396970" y="475816"/>
            <a:ext cx="2362634" cy="406984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0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1520090" y="5674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1520090" y="1730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090" y="1730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2308088" y="2309177"/>
                <a:ext cx="7630570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: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088" y="2309177"/>
                <a:ext cx="7630570" cy="671851"/>
              </a:xfrm>
              <a:prstGeom prst="rect">
                <a:avLst/>
              </a:prstGeom>
              <a:blipFill>
                <a:blip r:embed="rId3"/>
                <a:stretch>
                  <a:fillRect l="-664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1922862" y="3567096"/>
                <a:ext cx="9420051" cy="2677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Utilisation de la prédiction de la corrélation des mocks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𝝃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𝐩𝐫𝐞𝐝</m:t>
                        </m:r>
                      </m:sub>
                    </m:sSub>
                  </m:oMath>
                </a14:m>
                <a:endParaRPr lang="fr-FR" dirty="0"/>
              </a:p>
              <a:p>
                <a:r>
                  <a:rPr lang="fr-FR" dirty="0">
                    <a:sym typeface="Wingdings" pitchFamily="2" charset="2"/>
                  </a:rPr>
                  <a:t> beaucoup plus rapide</a:t>
                </a: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Première itération correcte </a:t>
                </a:r>
                <a:r>
                  <a:rPr lang="fr-FR" dirty="0">
                    <a:sym typeface="Wingdings" pitchFamily="2" charset="2"/>
                  </a:rPr>
                  <a:t> seulement q</a:t>
                </a:r>
                <a:r>
                  <a:rPr lang="fr-FR" dirty="0"/>
                  <a:t>uelques itérations nécessaires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862" y="3567096"/>
                <a:ext cx="9420051" cy="2677143"/>
              </a:xfrm>
              <a:prstGeom prst="rect">
                <a:avLst/>
              </a:prstGeom>
              <a:blipFill>
                <a:blip r:embed="rId4"/>
                <a:stretch>
                  <a:fillRect l="-404" t="-9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C61B0-AD1B-614A-A269-9C05F7D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9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Production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58448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8F780-48BD-684E-A695-20A75E41F64A}"/>
              </a:ext>
            </a:extLst>
          </p:cNvPr>
          <p:cNvSpPr txBox="1"/>
          <p:nvPr/>
        </p:nvSpPr>
        <p:spPr>
          <a:xfrm>
            <a:off x="1763805" y="1730782"/>
            <a:ext cx="584487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Production en 2 temps :</a:t>
            </a:r>
          </a:p>
          <a:p>
            <a:r>
              <a:rPr lang="fr-FR" sz="2000" dirty="0">
                <a:sym typeface="Wingdings" pitchFamily="2" charset="2"/>
              </a:rPr>
              <a:t>	1) boîtes + lignes de visées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pré-production</a:t>
            </a:r>
          </a:p>
          <a:p>
            <a:r>
              <a:rPr lang="fr-FR" sz="2000" dirty="0">
                <a:sym typeface="Wingdings" pitchFamily="2" charset="2"/>
              </a:rPr>
              <a:t>	2) appliquer FGPA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post-production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Pré-production : CPU intensif</a:t>
            </a:r>
          </a:p>
          <a:p>
            <a:r>
              <a:rPr lang="fr-FR" sz="2000" dirty="0">
                <a:sym typeface="Wingdings" pitchFamily="2" charset="2"/>
              </a:rPr>
              <a:t>Post-production : rapide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100 réalisations pré-produites</a:t>
            </a:r>
          </a:p>
          <a:p>
            <a:r>
              <a:rPr lang="fr-FR" sz="2000" dirty="0">
                <a:sym typeface="Wingdings" pitchFamily="2" charset="2"/>
              </a:rPr>
              <a:t>50 réalisations post-produites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p:pic>
        <p:nvPicPr>
          <p:cNvPr id="72706" name="Picture 2" descr="NERSC Logos">
            <a:extLst>
              <a:ext uri="{FF2B5EF4-FFF2-40B4-BE49-F238E27FC236}">
                <a16:creationId xmlns:a16="http://schemas.microsoft.com/office/drawing/2014/main" id="{27DDD425-4B5A-D646-9CB6-366F1186C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8" t="26715" r="3047" b="28935"/>
          <a:stretch/>
        </p:blipFill>
        <p:spPr bwMode="auto">
          <a:xfrm>
            <a:off x="6180535" y="483243"/>
            <a:ext cx="2998382" cy="104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8" name="Picture 4" descr="Cori KNL Update">
            <a:extLst>
              <a:ext uri="{FF2B5EF4-FFF2-40B4-BE49-F238E27FC236}">
                <a16:creationId xmlns:a16="http://schemas.microsoft.com/office/drawing/2014/main" id="{3A68AADD-0ABE-6E45-91D4-F4B4A8423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40" y="5662549"/>
            <a:ext cx="74930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29B0D1-4604-3449-A845-C51EE704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" name="Picture 8" descr="Dark Energy Spectroscopic Instrument (DESI)">
            <a:extLst>
              <a:ext uri="{FF2B5EF4-FFF2-40B4-BE49-F238E27FC236}">
                <a16:creationId xmlns:a16="http://schemas.microsoft.com/office/drawing/2014/main" id="{9148D17A-33B2-B144-BF99-1019ED9A6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091" y="305601"/>
            <a:ext cx="1747824" cy="14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63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80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7E99D0-E5F7-B449-8BF6-C0263FD5577A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7928290-C9D2-8B47-BF6B-AF1DEED1B761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811CD8-DA73-8B43-9494-20ADB47C4B48}"/>
                  </a:ext>
                </a:extLst>
              </p:cNvPr>
              <p:cNvSpPr txBox="1"/>
              <p:nvPr/>
            </p:nvSpPr>
            <p:spPr>
              <a:xfrm>
                <a:off x="1568212" y="2375502"/>
                <a:ext cx="6330130" cy="49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811CD8-DA73-8B43-9494-20ADB47C4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212" y="2375502"/>
                <a:ext cx="6330130" cy="494815"/>
              </a:xfrm>
              <a:prstGeom prst="rect">
                <a:avLst/>
              </a:prstGeom>
              <a:blipFill>
                <a:blip r:embed="rId2"/>
                <a:stretch>
                  <a:fillRect l="-400" r="-1000" b="-2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5975476-ECB6-9847-A082-DFC1B44FB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03" y="4257565"/>
            <a:ext cx="4726409" cy="90853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FE4C76B-4551-1E4B-B52E-40577AF4263E}"/>
              </a:ext>
            </a:extLst>
          </p:cNvPr>
          <p:cNvGrpSpPr/>
          <p:nvPr/>
        </p:nvGrpSpPr>
        <p:grpSpPr>
          <a:xfrm>
            <a:off x="6221942" y="2375502"/>
            <a:ext cx="694481" cy="586361"/>
            <a:chOff x="7199453" y="2153357"/>
            <a:chExt cx="694481" cy="58636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05905E-B5DD-124C-9BB9-7322FA9A59BE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C9B7C1E-BD93-1342-B90B-8F5FE5C122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F6498E-59F3-7E47-8B0A-46A43D4D514D}"/>
              </a:ext>
            </a:extLst>
          </p:cNvPr>
          <p:cNvGrpSpPr/>
          <p:nvPr/>
        </p:nvGrpSpPr>
        <p:grpSpPr>
          <a:xfrm>
            <a:off x="5654931" y="4337622"/>
            <a:ext cx="694481" cy="586361"/>
            <a:chOff x="7199453" y="2153357"/>
            <a:chExt cx="694481" cy="58636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79F31F-44BB-034E-9755-FBA3E8DEA7F2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169F7BD-0BCE-6549-8F8A-C05D9170C5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D40494-3EF9-D447-8AF3-0AC52D512D69}"/>
              </a:ext>
            </a:extLst>
          </p:cNvPr>
          <p:cNvSpPr txBox="1"/>
          <p:nvPr/>
        </p:nvSpPr>
        <p:spPr>
          <a:xfrm>
            <a:off x="659756" y="1301287"/>
            <a:ext cx="10733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Corrélations </a:t>
            </a:r>
            <a:r>
              <a:rPr lang="fr-FR" sz="2000" b="1" dirty="0">
                <a:sym typeface="Wingdings" pitchFamily="2" charset="2"/>
              </a:rPr>
              <a:t> 4 </a:t>
            </a:r>
            <a:r>
              <a:rPr lang="fr-FR" sz="2000" b="1" dirty="0" err="1">
                <a:sym typeface="Wingdings" pitchFamily="2" charset="2"/>
              </a:rPr>
              <a:t>bins</a:t>
            </a:r>
            <a:r>
              <a:rPr lang="fr-FR" sz="2000" b="1" dirty="0">
                <a:sym typeface="Wingdings" pitchFamily="2" charset="2"/>
              </a:rPr>
              <a:t> en z</a:t>
            </a:r>
          </a:p>
          <a:p>
            <a:endParaRPr lang="fr-FR" sz="2000" b="1" dirty="0"/>
          </a:p>
          <a:p>
            <a:r>
              <a:rPr lang="fr-FR" sz="2000" b="1" dirty="0"/>
              <a:t>Même modélisation que pour les données :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936743-6659-7041-B4B3-0511191D1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212" y="5326045"/>
            <a:ext cx="4375267" cy="8389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821CF3-8EFB-0841-BE35-EB5971BA66A9}"/>
              </a:ext>
            </a:extLst>
          </p:cNvPr>
          <p:cNvSpPr txBox="1"/>
          <p:nvPr/>
        </p:nvSpPr>
        <p:spPr>
          <a:xfrm>
            <a:off x="6221941" y="5476037"/>
            <a:ext cx="4726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Matrice de distorsion estimée à partir des mocks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Uniquement pour les mocks avec continu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7D65CE9-76D6-2946-A811-8C1F8A4428E0}"/>
                  </a:ext>
                </a:extLst>
              </p:cNvPr>
              <p:cNvSpPr/>
              <p:nvPr/>
            </p:nvSpPr>
            <p:spPr>
              <a:xfrm>
                <a:off x="1568212" y="3270153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r-FR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olidFill>
                      <a:schemeClr val="accent4"/>
                    </a:solidFill>
                  </a:rPr>
                  <a:t>masqués</a:t>
                </a:r>
              </a:p>
              <a:p>
                <a:r>
                  <a:rPr lang="fr-FR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&lt;20.3</m:t>
                        </m:r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olidFill>
                      <a:schemeClr val="accent4"/>
                    </a:solidFill>
                  </a:rPr>
                  <a:t>modélisés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7D65CE9-76D6-2946-A811-8C1F8A442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212" y="3270153"/>
                <a:ext cx="6096000" cy="646331"/>
              </a:xfrm>
              <a:prstGeom prst="rect">
                <a:avLst/>
              </a:prstGeom>
              <a:blipFill>
                <a:blip r:embed="rId5"/>
                <a:stretch>
                  <a:fillRect l="-624" t="-1923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2CAB4D1F-CD42-3241-842E-8D389D89AB2F}"/>
              </a:ext>
            </a:extLst>
          </p:cNvPr>
          <p:cNvSpPr/>
          <p:nvPr/>
        </p:nvSpPr>
        <p:spPr>
          <a:xfrm>
            <a:off x="1431738" y="2615433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2474FD-BDED-E749-B726-299B31E0ACE4}"/>
              </a:ext>
            </a:extLst>
          </p:cNvPr>
          <p:cNvSpPr/>
          <p:nvPr/>
        </p:nvSpPr>
        <p:spPr>
          <a:xfrm>
            <a:off x="1428079" y="3582194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67E9ADF-E9D1-7540-8AB5-A263FFE989CC}"/>
              </a:ext>
            </a:extLst>
          </p:cNvPr>
          <p:cNvSpPr/>
          <p:nvPr/>
        </p:nvSpPr>
        <p:spPr>
          <a:xfrm>
            <a:off x="1428079" y="4582327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8CB9F91-B5CF-0A4B-92C1-4F92F00547F9}"/>
              </a:ext>
            </a:extLst>
          </p:cNvPr>
          <p:cNvSpPr/>
          <p:nvPr/>
        </p:nvSpPr>
        <p:spPr>
          <a:xfrm>
            <a:off x="1396181" y="5550566"/>
            <a:ext cx="63795" cy="63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532149-8422-4945-9615-2C4247E2D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687" y="3074165"/>
            <a:ext cx="3194243" cy="4465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A2B77B2-4E02-D844-87A2-5D04C2313C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8688" y="3468002"/>
            <a:ext cx="3194243" cy="57794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E5EB908-63C7-974E-A92C-FC80806B80FE}"/>
              </a:ext>
            </a:extLst>
          </p:cNvPr>
          <p:cNvSpPr txBox="1"/>
          <p:nvPr/>
        </p:nvSpPr>
        <p:spPr>
          <a:xfrm>
            <a:off x="7620820" y="34086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BCC6423-8AEC-B24F-B56D-117C31C6A9C2}"/>
                  </a:ext>
                </a:extLst>
              </p:cNvPr>
              <p:cNvSpPr txBox="1"/>
              <p:nvPr/>
            </p:nvSpPr>
            <p:spPr>
              <a:xfrm>
                <a:off x="8785485" y="4020423"/>
                <a:ext cx="26074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avec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BCC6423-8AEC-B24F-B56D-117C31C6A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485" y="4020423"/>
                <a:ext cx="2607445" cy="369332"/>
              </a:xfrm>
              <a:prstGeom prst="rect">
                <a:avLst/>
              </a:prstGeom>
              <a:blipFill>
                <a:blip r:embed="rId8"/>
                <a:stretch>
                  <a:fillRect l="-971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7EA38A6-D121-5542-BB71-85FB4D0F23A3}"/>
              </a:ext>
            </a:extLst>
          </p:cNvPr>
          <p:cNvSpPr txBox="1"/>
          <p:nvPr/>
        </p:nvSpPr>
        <p:spPr>
          <a:xfrm>
            <a:off x="5869172" y="563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522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1" grpId="0" animBg="1"/>
      <p:bldP spid="22" grpId="0" animBg="1"/>
      <p:bldP spid="23" grpId="0" animBg="1"/>
      <p:bldP spid="24" grpId="0" animBg="1"/>
      <p:bldP spid="27" grpId="0"/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E7EDCD-6370-FE48-81FD-9C0F8A588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336" y="1261894"/>
            <a:ext cx="7788636" cy="5494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93515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</a:t>
            </a:r>
            <a:r>
              <a:rPr lang="fr-FR" sz="3200" b="1" dirty="0" err="1">
                <a:solidFill>
                  <a:schemeClr val="accent4"/>
                </a:solidFill>
              </a:rPr>
              <a:t>Auto-corrélation</a:t>
            </a:r>
            <a:r>
              <a:rPr lang="fr-FR" sz="3200" b="1" dirty="0">
                <a:solidFill>
                  <a:schemeClr val="accent4"/>
                </a:solidFill>
              </a:rPr>
              <a:t>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  <a:r>
              <a:rPr lang="fr-FR" sz="3200" b="1" dirty="0">
                <a:solidFill>
                  <a:schemeClr val="accent4"/>
                </a:solidFill>
              </a:rPr>
              <a:t> x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</a:p>
          <a:p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7" y="-167833"/>
            <a:ext cx="669271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2815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bruts: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auto-corrélations</a:t>
            </a:r>
            <a:r>
              <a:rPr lang="fr-FR" sz="2000" dirty="0"/>
              <a:t> Ly⍺ x Ly⍺</a:t>
            </a:r>
          </a:p>
          <a:p>
            <a:r>
              <a:rPr lang="fr-FR" sz="2000" dirty="0"/>
              <a:t>30 réalisations</a:t>
            </a:r>
          </a:p>
          <a:p>
            <a:r>
              <a:rPr lang="fr-FR" sz="2000" dirty="0"/>
              <a:t>4 </a:t>
            </a:r>
            <a:r>
              <a:rPr lang="fr-FR" sz="2000" dirty="0" err="1"/>
              <a:t>bins</a:t>
            </a:r>
            <a:r>
              <a:rPr lang="fr-FR" sz="2000" dirty="0"/>
              <a:t> en z</a:t>
            </a:r>
          </a:p>
          <a:p>
            <a:r>
              <a:rPr lang="fr-FR" sz="20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2456857" y="468608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57" y="468608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6B4DD-1493-B54A-8F70-372FA940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/>
              <p:nvPr/>
            </p:nvSpPr>
            <p:spPr>
              <a:xfrm>
                <a:off x="7078532" y="795947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32" y="795947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11428F-5FF9-414C-8832-7E22A58618C6}"/>
              </a:ext>
            </a:extLst>
          </p:cNvPr>
          <p:cNvSpPr/>
          <p:nvPr/>
        </p:nvSpPr>
        <p:spPr>
          <a:xfrm>
            <a:off x="7078532" y="795948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F90E75-E165-6B42-A564-840E2DA5981E}"/>
              </a:ext>
            </a:extLst>
          </p:cNvPr>
          <p:cNvSpPr txBox="1"/>
          <p:nvPr/>
        </p:nvSpPr>
        <p:spPr>
          <a:xfrm>
            <a:off x="6613451" y="1372129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&lt; z &lt; 2.35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90B33-6A95-0046-A1AE-58683E754E27}"/>
              </a:ext>
            </a:extLst>
          </p:cNvPr>
          <p:cNvSpPr txBox="1"/>
          <p:nvPr/>
        </p:nvSpPr>
        <p:spPr>
          <a:xfrm>
            <a:off x="10327175" y="1315586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2.35 &lt; z &lt; 2.65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09C388-6058-1847-8460-E20D9E5902EA}"/>
              </a:ext>
            </a:extLst>
          </p:cNvPr>
          <p:cNvSpPr txBox="1"/>
          <p:nvPr/>
        </p:nvSpPr>
        <p:spPr>
          <a:xfrm>
            <a:off x="6545918" y="4008908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&lt; 3.05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C61BF5-B901-FE4A-9C09-5ABCDA9A65AD}"/>
              </a:ext>
            </a:extLst>
          </p:cNvPr>
          <p:cNvSpPr txBox="1"/>
          <p:nvPr/>
        </p:nvSpPr>
        <p:spPr>
          <a:xfrm>
            <a:off x="10325127" y="3961739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3.05 &lt; z &lt; 4</a:t>
            </a:r>
          </a:p>
        </p:txBody>
      </p:sp>
    </p:spTree>
    <p:extLst>
      <p:ext uri="{BB962C8B-B14F-4D97-AF65-F5344CB8AC3E}">
        <p14:creationId xmlns:p14="http://schemas.microsoft.com/office/powerpoint/2010/main" val="3960108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A3FB2C-569F-B344-9ABF-5DD4B956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108" y="1556795"/>
            <a:ext cx="6848218" cy="52012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4044948" cy="3536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Mocks bruts:</a:t>
                </a:r>
              </a:p>
              <a:p>
                <a:endParaRPr lang="fr-FR" sz="2000" dirty="0"/>
              </a:p>
              <a:p>
                <a:r>
                  <a:rPr lang="fr-FR" sz="2000" dirty="0" err="1"/>
                  <a:t>auto-corrélations</a:t>
                </a:r>
                <a:r>
                  <a:rPr lang="fr-FR" sz="2000" dirty="0"/>
                  <a:t> Ly⍺ x Ly⍺</a:t>
                </a:r>
              </a:p>
              <a:p>
                <a:r>
                  <a:rPr lang="fr-FR" sz="2000" dirty="0"/>
                  <a:t>30 réalisations</a:t>
                </a:r>
              </a:p>
              <a:p>
                <a:r>
                  <a:rPr lang="fr-FR" sz="2200" dirty="0"/>
                  <a:t>		+</a:t>
                </a:r>
              </a:p>
              <a:p>
                <a:r>
                  <a:rPr lang="fr-FR" sz="2000" dirty="0"/>
                  <a:t>prédiction de la corrélation des mocks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𝝃</m:t>
                        </m:r>
                      </m:e>
                      <m:sub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𝐩𝐫𝐞𝐝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Prédiction des mocks en accord avec les mocks bruts </a:t>
                </a:r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4044948" cy="3536161"/>
              </a:xfrm>
              <a:prstGeom prst="rect">
                <a:avLst/>
              </a:prstGeom>
              <a:blipFill>
                <a:blip r:embed="rId3"/>
                <a:stretch>
                  <a:fillRect l="-1250" t="-717" b="-2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3633769" y="5126029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769" y="5126029"/>
                <a:ext cx="1844479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6B4DD-1493-B54A-8F70-372FA940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/>
              <p:nvPr/>
            </p:nvSpPr>
            <p:spPr>
              <a:xfrm>
                <a:off x="7099798" y="1056764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798" y="1056764"/>
                <a:ext cx="2362634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11428F-5FF9-414C-8832-7E22A58618C6}"/>
              </a:ext>
            </a:extLst>
          </p:cNvPr>
          <p:cNvSpPr/>
          <p:nvPr/>
        </p:nvSpPr>
        <p:spPr>
          <a:xfrm>
            <a:off x="7099798" y="1056765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73E25-30FF-164C-8AA8-739354500D07}"/>
              </a:ext>
            </a:extLst>
          </p:cNvPr>
          <p:cNvSpPr txBox="1"/>
          <p:nvPr/>
        </p:nvSpPr>
        <p:spPr>
          <a:xfrm>
            <a:off x="9794730" y="1850065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2.35 &lt; z &lt; 2.65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8ED2D0-B5D7-924C-B6B4-D17084FFBC95}"/>
              </a:ext>
            </a:extLst>
          </p:cNvPr>
          <p:cNvSpPr txBox="1"/>
          <p:nvPr/>
        </p:nvSpPr>
        <p:spPr>
          <a:xfrm>
            <a:off x="335666" y="254643"/>
            <a:ext cx="593515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</a:t>
            </a:r>
            <a:r>
              <a:rPr lang="fr-FR" sz="3200" b="1" dirty="0" err="1">
                <a:solidFill>
                  <a:schemeClr val="accent4"/>
                </a:solidFill>
              </a:rPr>
              <a:t>Auto-corrélation</a:t>
            </a:r>
            <a:r>
              <a:rPr lang="fr-FR" sz="3200" b="1" dirty="0">
                <a:solidFill>
                  <a:schemeClr val="accent4"/>
                </a:solidFill>
              </a:rPr>
              <a:t>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  <a:r>
              <a:rPr lang="fr-FR" sz="3200" b="1" dirty="0">
                <a:solidFill>
                  <a:schemeClr val="accent4"/>
                </a:solidFill>
              </a:rPr>
              <a:t> x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</a:p>
          <a:p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ED4833E-094D-4A41-9A75-686AAE175053}"/>
              </a:ext>
            </a:extLst>
          </p:cNvPr>
          <p:cNvSpPr/>
          <p:nvPr/>
        </p:nvSpPr>
        <p:spPr>
          <a:xfrm>
            <a:off x="-238757" y="-167833"/>
            <a:ext cx="669271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4696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FC3EC-17C3-ED4A-B97A-0184DDBC34BF}"/>
              </a:ext>
            </a:extLst>
          </p:cNvPr>
          <p:cNvSpPr txBox="1"/>
          <p:nvPr/>
        </p:nvSpPr>
        <p:spPr>
          <a:xfrm>
            <a:off x="844952" y="1329345"/>
            <a:ext cx="8313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Comment étudier l’histoire de l’expansion de l’univers ?</a:t>
            </a:r>
          </a:p>
          <a:p>
            <a:r>
              <a:rPr lang="fr-FR" sz="2400" dirty="0">
                <a:sym typeface="Wingdings" pitchFamily="2" charset="2"/>
              </a:rPr>
              <a:t> Les oscillations acoustiques de baryons (BAO)</a:t>
            </a:r>
            <a:endParaRPr lang="fr-FR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076" name="Picture 4" descr="What the hell are Baryon Acoustic Oscillations? | by Ethan Siegel | Starts  With A Bang! | Medium">
            <a:extLst>
              <a:ext uri="{FF2B5EF4-FFF2-40B4-BE49-F238E27FC236}">
                <a16:creationId xmlns:a16="http://schemas.microsoft.com/office/drawing/2014/main" id="{A9D2D826-FD30-CA46-83F9-51A0CB6EC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99" y="4189567"/>
            <a:ext cx="2885726" cy="22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SY - DESY - Cosmological analysis of the completed Baryon Oscillation  Spectroscopic Survey">
            <a:extLst>
              <a:ext uri="{FF2B5EF4-FFF2-40B4-BE49-F238E27FC236}">
                <a16:creationId xmlns:a16="http://schemas.microsoft.com/office/drawing/2014/main" id="{AF39300C-594C-2A4D-8D4D-33CA3AFB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01" y="3187002"/>
            <a:ext cx="5393211" cy="3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B36E1-1250-8745-B114-5C0A9B7F053B}"/>
              </a:ext>
            </a:extLst>
          </p:cNvPr>
          <p:cNvSpPr txBox="1"/>
          <p:nvPr/>
        </p:nvSpPr>
        <p:spPr>
          <a:xfrm>
            <a:off x="7351764" y="2356005"/>
            <a:ext cx="3398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4"/>
                </a:solidFill>
              </a:rPr>
              <a:t>BAO = échelle standard</a:t>
            </a:r>
          </a:p>
          <a:p>
            <a:pPr algn="ctr"/>
            <a:r>
              <a:rPr lang="fr-FR" sz="2000" dirty="0"/>
              <a:t>(~100 </a:t>
            </a:r>
            <a:r>
              <a:rPr lang="fr-FR" sz="2000" dirty="0" err="1"/>
              <a:t>Mpc</a:t>
            </a:r>
            <a:r>
              <a:rPr lang="fr-FR" sz="2000" dirty="0"/>
              <a:t>/h </a:t>
            </a:r>
            <a:r>
              <a:rPr lang="fr-FR" sz="2000" dirty="0" err="1"/>
              <a:t>comobiles</a:t>
            </a:r>
            <a:r>
              <a:rPr lang="fr-FR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EC1D-B54A-954A-9820-EDE49B5B05FB}"/>
              </a:ext>
            </a:extLst>
          </p:cNvPr>
          <p:cNvSpPr txBox="1"/>
          <p:nvPr/>
        </p:nvSpPr>
        <p:spPr>
          <a:xfrm>
            <a:off x="1512925" y="2456126"/>
            <a:ext cx="3607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plasma photons + baryons</a:t>
            </a:r>
          </a:p>
          <a:p>
            <a:r>
              <a:rPr lang="fr-FR" sz="2000" dirty="0"/>
              <a:t>(+ matière noire) </a:t>
            </a:r>
          </a:p>
          <a:p>
            <a:r>
              <a:rPr lang="fr-FR" sz="2000" dirty="0">
                <a:sym typeface="Wingdings" pitchFamily="2" charset="2"/>
              </a:rPr>
              <a:t> ondes acoustiques</a:t>
            </a:r>
            <a:endParaRPr lang="fr-FR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DA2D-8748-C748-AF3E-A3B0EC0E0C05}"/>
              </a:ext>
            </a:extLst>
          </p:cNvPr>
          <p:cNvCxnSpPr/>
          <p:nvPr/>
        </p:nvCxnSpPr>
        <p:spPr>
          <a:xfrm>
            <a:off x="1774899" y="6488668"/>
            <a:ext cx="28857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18F6E0-4F65-0C44-A29D-E52B933DAB3C}"/>
              </a:ext>
            </a:extLst>
          </p:cNvPr>
          <p:cNvSpPr txBox="1"/>
          <p:nvPr/>
        </p:nvSpPr>
        <p:spPr>
          <a:xfrm>
            <a:off x="2176451" y="64589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(expansion)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3BB8FD-17EA-B345-A8A5-DFB0F7DA0968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02A2BD2-F5F8-F54B-991A-4AD218DF8F0D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6FD4C-2AEC-F741-B9AC-2495D204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2DEA-44F5-524F-B468-0E76F95765E2}"/>
              </a:ext>
            </a:extLst>
          </p:cNvPr>
          <p:cNvSpPr txBox="1"/>
          <p:nvPr/>
        </p:nvSpPr>
        <p:spPr>
          <a:xfrm>
            <a:off x="1966882" y="3750451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l’expansion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AB457-60A0-874F-A20F-B27BC9E138D0}"/>
              </a:ext>
            </a:extLst>
          </p:cNvPr>
          <p:cNvSpPr txBox="1"/>
          <p:nvPr/>
        </p:nvSpPr>
        <p:spPr>
          <a:xfrm>
            <a:off x="7872948" y="6601182"/>
            <a:ext cx="231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 : Edward L. Wright</a:t>
            </a:r>
          </a:p>
        </p:txBody>
      </p:sp>
    </p:spTree>
    <p:extLst>
      <p:ext uri="{BB962C8B-B14F-4D97-AF65-F5344CB8AC3E}">
        <p14:creationId xmlns:p14="http://schemas.microsoft.com/office/powerpoint/2010/main" val="3519567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452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 bruts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61823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318A9-2ECB-C148-BE3F-9F6754BA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17" y="2681482"/>
            <a:ext cx="10538241" cy="3921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/>
              <p:nvPr/>
            </p:nvSpPr>
            <p:spPr>
              <a:xfrm>
                <a:off x="6096000" y="1712454"/>
                <a:ext cx="4085864" cy="736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4"/>
                    </a:solidFill>
                    <a:ea typeface="Cambria Math" panose="020405030504060302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mesurés en accord avec l’input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12454"/>
                <a:ext cx="4085864" cy="736099"/>
              </a:xfrm>
              <a:prstGeom prst="rect">
                <a:avLst/>
              </a:prstGeom>
              <a:blipFill>
                <a:blip r:embed="rId3"/>
                <a:stretch>
                  <a:fillRect l="-1553" t="-3390" b="-135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2C1D6-C603-5A4F-BE42-506AAE135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C7E5D7-E3C2-3F47-A27F-214D161984D2}"/>
                  </a:ext>
                </a:extLst>
              </p:cNvPr>
              <p:cNvSpPr/>
              <p:nvPr/>
            </p:nvSpPr>
            <p:spPr>
              <a:xfrm>
                <a:off x="5030381" y="4825958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C7E5D7-E3C2-3F47-A27F-214D16198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381" y="4825958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2041" t="-5714" r="-3061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82710C-B62C-7745-B630-6F3069A76B56}"/>
                  </a:ext>
                </a:extLst>
              </p:cNvPr>
              <p:cNvSpPr/>
              <p:nvPr/>
            </p:nvSpPr>
            <p:spPr>
              <a:xfrm>
                <a:off x="8754435" y="354033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82710C-B62C-7745-B630-6F3069A76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435" y="3540339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1AF9C86-11F9-8C4A-BF8A-83839F0B2AA5}"/>
              </a:ext>
            </a:extLst>
          </p:cNvPr>
          <p:cNvSpPr/>
          <p:nvPr/>
        </p:nvSpPr>
        <p:spPr>
          <a:xfrm>
            <a:off x="1881963" y="2785730"/>
            <a:ext cx="1212111" cy="64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CD839C-E0B6-A642-9F23-59925F7680B3}"/>
              </a:ext>
            </a:extLst>
          </p:cNvPr>
          <p:cNvSpPr/>
          <p:nvPr/>
        </p:nvSpPr>
        <p:spPr>
          <a:xfrm>
            <a:off x="10416819" y="2785730"/>
            <a:ext cx="1212111" cy="64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1171347-1D6F-7A42-8C9E-A76BA14C170F}"/>
              </a:ext>
            </a:extLst>
          </p:cNvPr>
          <p:cNvSpPr/>
          <p:nvPr/>
        </p:nvSpPr>
        <p:spPr>
          <a:xfrm>
            <a:off x="4988689" y="4840194"/>
            <a:ext cx="1237262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0DCC541-5D83-9049-9990-E258C724EA7C}"/>
              </a:ext>
            </a:extLst>
          </p:cNvPr>
          <p:cNvSpPr/>
          <p:nvPr/>
        </p:nvSpPr>
        <p:spPr>
          <a:xfrm>
            <a:off x="8725115" y="3526103"/>
            <a:ext cx="788887" cy="442495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D99E0F-346F-B046-AB89-3F9049EEE458}"/>
                  </a:ext>
                </a:extLst>
              </p:cNvPr>
              <p:cNvSpPr txBox="1"/>
              <p:nvPr/>
            </p:nvSpPr>
            <p:spPr>
              <a:xfrm>
                <a:off x="1987854" y="2902880"/>
                <a:ext cx="3853940" cy="948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mon analyse des données : input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rgbClr val="FB4CFF"/>
                    </a:solidFill>
                  </a:rPr>
                  <a:t>prédiction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B4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b="0" i="1">
                            <a:solidFill>
                              <a:srgbClr val="FB4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rgbClr val="FB4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pred</m:t>
                        </m:r>
                      </m:sub>
                    </m:sSub>
                  </m:oMath>
                </a14:m>
                <a:endParaRPr lang="fr-FR" dirty="0">
                  <a:solidFill>
                    <a:srgbClr val="FB4CFF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accent2"/>
                    </a:solidFill>
                  </a:rPr>
                  <a:t>mocks bruts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D99E0F-346F-B046-AB89-3F9049EEE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854" y="2902880"/>
                <a:ext cx="3853940" cy="948016"/>
              </a:xfrm>
              <a:prstGeom prst="rect">
                <a:avLst/>
              </a:prstGeom>
              <a:blipFill>
                <a:blip r:embed="rId6"/>
                <a:stretch>
                  <a:fillRect l="-987" t="-2667" r="-329" b="-9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459310"/>
            <a:ext cx="33570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 :</a:t>
            </a:r>
          </a:p>
          <a:p>
            <a:endParaRPr lang="fr-FR" sz="2000" dirty="0"/>
          </a:p>
          <a:p>
            <a:r>
              <a:rPr lang="fr-FR" sz="2000" dirty="0" err="1"/>
              <a:t>auto-corrélations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r>
              <a:rPr lang="fr-FR" sz="2000" dirty="0"/>
              <a:t>30 réalisations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288933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6851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F8FA8-4B45-FA40-8E0D-ECFCC34D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64" y="989889"/>
            <a:ext cx="7310163" cy="2831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6276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</a:t>
            </a:r>
            <a:r>
              <a:rPr lang="fr-FR" sz="3200" b="1" dirty="0" err="1">
                <a:solidFill>
                  <a:schemeClr val="accent4"/>
                </a:solidFill>
              </a:rPr>
              <a:t>Auto-corrélation</a:t>
            </a:r>
            <a:r>
              <a:rPr lang="fr-FR" sz="3200" b="1" dirty="0">
                <a:solidFill>
                  <a:schemeClr val="accent4"/>
                </a:solidFill>
              </a:rPr>
              <a:t> QSO x QSO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942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 :</a:t>
            </a:r>
          </a:p>
          <a:p>
            <a:endParaRPr lang="fr-FR" sz="2000" dirty="0"/>
          </a:p>
          <a:p>
            <a:r>
              <a:rPr lang="fr-FR" sz="2000" dirty="0" err="1"/>
              <a:t>auto-corrélations</a:t>
            </a:r>
            <a:r>
              <a:rPr lang="fr-FR" sz="2000" dirty="0"/>
              <a:t> QSO x QSO</a:t>
            </a:r>
            <a:endParaRPr lang="fr-FR" sz="2200" dirty="0"/>
          </a:p>
          <a:p>
            <a:r>
              <a:rPr lang="fr-FR" sz="2000" dirty="0"/>
              <a:t>10 réalisations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732AE-ED2F-F544-8D7B-0158CAF3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47" y="3996160"/>
            <a:ext cx="7342196" cy="2733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/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Très bon accord :</a:t>
                </a:r>
              </a:p>
              <a:p>
                <a:pPr marL="342900" indent="-342900">
                  <a:buFontTx/>
                  <a:buChar char="-"/>
                </a:pPr>
                <a:r>
                  <a:rPr lang="fr-FR" sz="2000" dirty="0"/>
                  <a:t>corrélation et modèle </a:t>
                </a:r>
              </a:p>
              <a:p>
                <a:r>
                  <a:rPr lang="fr-FR" sz="2000" dirty="0"/>
                  <a:t>pour r &gt; 20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mesurés </a:t>
                </a:r>
              </a:p>
              <a:p>
                <a:r>
                  <a:rPr lang="fr-FR" sz="2000" dirty="0">
                    <a:solidFill>
                      <a:schemeClr val="tx1"/>
                    </a:solidFill>
                  </a:rPr>
                  <a:t>et visés</a:t>
                </a:r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blipFill>
                <a:blip r:embed="rId4"/>
                <a:stretch>
                  <a:fillRect l="-988" t="-2290" b="-53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D6F709A-93B0-D846-AC94-C1DD6BD77A45}"/>
              </a:ext>
            </a:extLst>
          </p:cNvPr>
          <p:cNvSpPr/>
          <p:nvPr/>
        </p:nvSpPr>
        <p:spPr>
          <a:xfrm>
            <a:off x="740779" y="3821822"/>
            <a:ext cx="3928701" cy="1689788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/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/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1941F-40F6-7C4B-A48F-ED1D2FB9C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ED973F-D0C1-3B40-9D83-7C6D96624CA7}"/>
                  </a:ext>
                </a:extLst>
              </p:cNvPr>
              <p:cNvSpPr txBox="1"/>
              <p:nvPr/>
            </p:nvSpPr>
            <p:spPr>
              <a:xfrm>
                <a:off x="7516990" y="621082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ED973F-D0C1-3B40-9D83-7C6D96624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990" y="621082"/>
                <a:ext cx="2362634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901824E-730D-AE4E-8EF1-F166C9CE88CF}"/>
              </a:ext>
            </a:extLst>
          </p:cNvPr>
          <p:cNvSpPr txBox="1"/>
          <p:nvPr/>
        </p:nvSpPr>
        <p:spPr>
          <a:xfrm>
            <a:off x="7187609" y="5714480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4"/>
                </a:solidFill>
              </a:rPr>
              <a:t>mesure</a:t>
            </a:r>
          </a:p>
          <a:p>
            <a:pPr marL="285750" indent="-285750">
              <a:buFont typeface="Monaco" pitchFamily="2" charset="77"/>
              <a:buChar char="⎻"/>
            </a:pPr>
            <a:r>
              <a:rPr lang="fr-FR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B072757-1F50-3745-96DA-660BBB76BB1D}"/>
              </a:ext>
            </a:extLst>
          </p:cNvPr>
          <p:cNvSpPr/>
          <p:nvPr/>
        </p:nvSpPr>
        <p:spPr>
          <a:xfrm>
            <a:off x="7516990" y="621082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D0B094B-4420-D94C-BD0F-EC2581B4BDAF}"/>
              </a:ext>
            </a:extLst>
          </p:cNvPr>
          <p:cNvSpPr/>
          <p:nvPr/>
        </p:nvSpPr>
        <p:spPr>
          <a:xfrm>
            <a:off x="5924202" y="4295123"/>
            <a:ext cx="763286" cy="390364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4893060-01FC-B14A-AAD4-A791697EC53A}"/>
              </a:ext>
            </a:extLst>
          </p:cNvPr>
          <p:cNvSpPr/>
          <p:nvPr/>
        </p:nvSpPr>
        <p:spPr>
          <a:xfrm>
            <a:off x="10399009" y="4295123"/>
            <a:ext cx="783544" cy="39036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30E5D3-59C4-444F-A4F6-F7F6A1F16E92}"/>
              </a:ext>
            </a:extLst>
          </p:cNvPr>
          <p:cNvSpPr txBox="1"/>
          <p:nvPr/>
        </p:nvSpPr>
        <p:spPr>
          <a:xfrm>
            <a:off x="6096000" y="1135489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1.8 &lt; z &lt; 3.6</a:t>
            </a:r>
          </a:p>
        </p:txBody>
      </p:sp>
    </p:spTree>
    <p:extLst>
      <p:ext uri="{BB962C8B-B14F-4D97-AF65-F5344CB8AC3E}">
        <p14:creationId xmlns:p14="http://schemas.microsoft.com/office/powerpoint/2010/main" val="175993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81DE150-3B55-9E4A-8220-FC99FEB1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81" y="1356753"/>
            <a:ext cx="7709530" cy="54268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65997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continu+hcd+metal</a:t>
            </a:r>
            <a:r>
              <a:rPr lang="fr-FR" sz="2000" dirty="0"/>
              <a:t> :</a:t>
            </a:r>
          </a:p>
          <a:p>
            <a:endParaRPr lang="fr-FR" sz="2000" dirty="0"/>
          </a:p>
          <a:p>
            <a:r>
              <a:rPr lang="fr-FR" sz="2000" dirty="0" err="1"/>
              <a:t>auto-corrélations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r>
              <a:rPr lang="fr-FR" sz="2000" dirty="0"/>
              <a:t>10 réalisations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1B614-4C04-3040-8DE1-34FEFFCD0A8C}"/>
              </a:ext>
            </a:extLst>
          </p:cNvPr>
          <p:cNvSpPr txBox="1"/>
          <p:nvPr/>
        </p:nvSpPr>
        <p:spPr>
          <a:xfrm>
            <a:off x="782498" y="3136748"/>
            <a:ext cx="268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Biais des métaux mesurés dans les mocks en accord avec les données </a:t>
            </a:r>
            <a:r>
              <a:rPr lang="fr-FR" dirty="0" err="1"/>
              <a:t>eBOSS</a:t>
            </a:r>
            <a:endParaRPr lang="fr-FR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35B422-7701-AA49-89BA-DCA993B2AC11}"/>
              </a:ext>
            </a:extLst>
          </p:cNvPr>
          <p:cNvSpPr/>
          <p:nvPr/>
        </p:nvSpPr>
        <p:spPr>
          <a:xfrm>
            <a:off x="668560" y="3053522"/>
            <a:ext cx="2801073" cy="1377387"/>
          </a:xfrm>
          <a:prstGeom prst="roundRect">
            <a:avLst>
              <a:gd name="adj" fmla="val 25858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A14A6-1FFF-AF4C-A4DC-903DC41F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22904F-E24D-A243-B0BE-CB71C435A8C6}"/>
                  </a:ext>
                </a:extLst>
              </p:cNvPr>
              <p:cNvSpPr txBox="1"/>
              <p:nvPr/>
            </p:nvSpPr>
            <p:spPr>
              <a:xfrm>
                <a:off x="2580704" y="5027000"/>
                <a:ext cx="177785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22904F-E24D-A243-B0BE-CB71C435A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704" y="5027000"/>
                <a:ext cx="1777858" cy="1200329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71A051-E821-014C-9714-BEB9720C9D78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71A051-E821-014C-9714-BEB9720C9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B9E3FE1-F12E-1E4D-98BF-D258877E50D8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34FE08-9779-7049-AC88-EB559516D444}"/>
              </a:ext>
            </a:extLst>
          </p:cNvPr>
          <p:cNvSpPr txBox="1"/>
          <p:nvPr/>
        </p:nvSpPr>
        <p:spPr>
          <a:xfrm>
            <a:off x="5982112" y="1418024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&lt; z &lt; 2.35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8F9A61-ACB4-A04F-800B-5A1602D73E5C}"/>
              </a:ext>
            </a:extLst>
          </p:cNvPr>
          <p:cNvSpPr txBox="1"/>
          <p:nvPr/>
        </p:nvSpPr>
        <p:spPr>
          <a:xfrm>
            <a:off x="10142403" y="1380256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2.35 &lt; z &lt; 2.65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DB60E6-0D75-C14D-8BA6-432E2BB1CA3C}"/>
              </a:ext>
            </a:extLst>
          </p:cNvPr>
          <p:cNvSpPr txBox="1"/>
          <p:nvPr/>
        </p:nvSpPr>
        <p:spPr>
          <a:xfrm>
            <a:off x="6510462" y="4026409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&lt; 3.05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4206AD-618A-0A4D-939A-78C450252E6F}"/>
              </a:ext>
            </a:extLst>
          </p:cNvPr>
          <p:cNvSpPr txBox="1"/>
          <p:nvPr/>
        </p:nvSpPr>
        <p:spPr>
          <a:xfrm>
            <a:off x="10364874" y="4012446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3.05 &lt; z &lt; 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50DD77-E506-F340-A262-E3045F2C5CBA}"/>
              </a:ext>
            </a:extLst>
          </p:cNvPr>
          <p:cNvSpPr txBox="1"/>
          <p:nvPr/>
        </p:nvSpPr>
        <p:spPr>
          <a:xfrm>
            <a:off x="335666" y="254643"/>
            <a:ext cx="593515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</a:t>
            </a:r>
            <a:r>
              <a:rPr lang="fr-FR" sz="3200" b="1" dirty="0" err="1">
                <a:solidFill>
                  <a:schemeClr val="accent4"/>
                </a:solidFill>
              </a:rPr>
              <a:t>Auto-corrélation</a:t>
            </a:r>
            <a:r>
              <a:rPr lang="fr-FR" sz="3200" b="1" dirty="0">
                <a:solidFill>
                  <a:schemeClr val="accent4"/>
                </a:solidFill>
              </a:rPr>
              <a:t>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  <a:r>
              <a:rPr lang="fr-FR" sz="3200" b="1" dirty="0">
                <a:solidFill>
                  <a:schemeClr val="accent4"/>
                </a:solidFill>
              </a:rPr>
              <a:t> x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</a:p>
          <a:p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C80D047-5B08-5146-958A-E335A4418082}"/>
              </a:ext>
            </a:extLst>
          </p:cNvPr>
          <p:cNvSpPr/>
          <p:nvPr/>
        </p:nvSpPr>
        <p:spPr>
          <a:xfrm>
            <a:off x="-238757" y="-167833"/>
            <a:ext cx="669271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6908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AC1437-41DE-FE4D-93ED-8F81CBED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326" y="3403454"/>
            <a:ext cx="9430330" cy="3360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8981946" cy="1912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Mesure non biaisée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</m:oMath>
                </a14:m>
                <a:r>
                  <a:rPr lang="fr-FR" sz="2000" dirty="0"/>
                  <a:t> (à 1% avec 30 réalisations)</a:t>
                </a:r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Mesures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différentes selon les versions !</a:t>
                </a:r>
              </a:p>
              <a:p>
                <a:endParaRPr lang="fr-FR" sz="2000" dirty="0"/>
              </a:p>
              <a:p>
                <a:r>
                  <a:rPr lang="fr-FR" dirty="0"/>
                  <a:t>Ecart entre : 	- brut et continu						</a:t>
                </a:r>
                <a:r>
                  <a:rPr lang="fr-FR" dirty="0">
                    <a:sym typeface="Wingdings" pitchFamily="2" charset="2"/>
                  </a:rPr>
                  <a:t>	matrice de distorsion</a:t>
                </a:r>
                <a:endParaRPr lang="fr-FR" dirty="0"/>
              </a:p>
              <a:p>
                <a:r>
                  <a:rPr lang="fr-FR" dirty="0"/>
                  <a:t>				- continu et </a:t>
                </a:r>
                <a:r>
                  <a:rPr lang="fr-FR" dirty="0" err="1"/>
                  <a:t>continu+hcd</a:t>
                </a:r>
                <a:r>
                  <a:rPr lang="fr-FR" dirty="0"/>
                  <a:t>				</a:t>
                </a:r>
                <a:r>
                  <a:rPr lang="fr-FR" dirty="0">
                    <a:sym typeface="Wingdings" pitchFamily="2" charset="2"/>
                  </a:rPr>
                  <a:t> 	modélisation des </a:t>
                </a:r>
                <a:r>
                  <a:rPr lang="fr-FR" dirty="0" err="1">
                    <a:sym typeface="Wingdings" pitchFamily="2" charset="2"/>
                  </a:rPr>
                  <a:t>HCDs</a:t>
                </a:r>
                <a:endParaRPr lang="fr-FR" dirty="0">
                  <a:sym typeface="Wingdings" pitchFamily="2" charset="2"/>
                </a:endParaRPr>
              </a:p>
              <a:p>
                <a:r>
                  <a:rPr lang="fr-FR" dirty="0">
                    <a:sym typeface="Wingdings" pitchFamily="2" charset="2"/>
                  </a:rPr>
                  <a:t>				- </a:t>
                </a:r>
                <a:r>
                  <a:rPr lang="fr-FR" dirty="0" err="1">
                    <a:sym typeface="Wingdings" pitchFamily="2" charset="2"/>
                  </a:rPr>
                  <a:t>continu+hcd</a:t>
                </a:r>
                <a:r>
                  <a:rPr lang="fr-FR" dirty="0">
                    <a:sym typeface="Wingdings" pitchFamily="2" charset="2"/>
                  </a:rPr>
                  <a:t> et </a:t>
                </a:r>
                <a:r>
                  <a:rPr lang="fr-FR" dirty="0" err="1">
                    <a:sym typeface="Wingdings" pitchFamily="2" charset="2"/>
                  </a:rPr>
                  <a:t>continu+hcd+metal</a:t>
                </a:r>
                <a:r>
                  <a:rPr lang="fr-FR" dirty="0">
                    <a:sym typeface="Wingdings" pitchFamily="2" charset="2"/>
                  </a:rPr>
                  <a:t> 	 	modélisation des </a:t>
                </a:r>
                <a:r>
                  <a:rPr lang="fr-FR" dirty="0" err="1">
                    <a:sym typeface="Wingdings" pitchFamily="2" charset="2"/>
                  </a:rPr>
                  <a:t>HCDs</a:t>
                </a:r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8981946" cy="1912768"/>
              </a:xfrm>
              <a:prstGeom prst="rect">
                <a:avLst/>
              </a:prstGeom>
              <a:blipFill>
                <a:blip r:embed="rId3"/>
                <a:stretch>
                  <a:fillRect l="-423" t="-1987" b="-39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435B289-97A5-4B49-A641-598940F3007B}"/>
              </a:ext>
            </a:extLst>
          </p:cNvPr>
          <p:cNvSpPr txBox="1"/>
          <p:nvPr/>
        </p:nvSpPr>
        <p:spPr>
          <a:xfrm>
            <a:off x="335666" y="254643"/>
            <a:ext cx="5678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 : Bilan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C8A8385-144E-2C4D-8ED9-62BB70EFC6AE}"/>
              </a:ext>
            </a:extLst>
          </p:cNvPr>
          <p:cNvSpPr/>
          <p:nvPr/>
        </p:nvSpPr>
        <p:spPr>
          <a:xfrm>
            <a:off x="-238756" y="-167833"/>
            <a:ext cx="659702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CF2036-A108-B04E-8B7A-DDB07BE0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D9689-98E2-544A-9CD5-20647D6CF195}"/>
                  </a:ext>
                </a:extLst>
              </p:cNvPr>
              <p:cNvSpPr/>
              <p:nvPr/>
            </p:nvSpPr>
            <p:spPr>
              <a:xfrm>
                <a:off x="5828244" y="5531856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D9689-98E2-544A-9CD5-20647D6CF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244" y="5531856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2041" t="-8824" r="-4082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12B954-3A69-1A4F-8DFA-58FF5E177593}"/>
                  </a:ext>
                </a:extLst>
              </p:cNvPr>
              <p:cNvSpPr/>
              <p:nvPr/>
            </p:nvSpPr>
            <p:spPr>
              <a:xfrm>
                <a:off x="10559356" y="4100063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12B954-3A69-1A4F-8DFA-58FF5E177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356" y="4100063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8DB242-5C10-7948-A203-F01745A58F78}"/>
              </a:ext>
            </a:extLst>
          </p:cNvPr>
          <p:cNvSpPr/>
          <p:nvPr/>
        </p:nvSpPr>
        <p:spPr>
          <a:xfrm>
            <a:off x="5749900" y="5531856"/>
            <a:ext cx="1315606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1B0C906-37BB-5A4B-ABF2-46AEA2600A34}"/>
              </a:ext>
            </a:extLst>
          </p:cNvPr>
          <p:cNvSpPr/>
          <p:nvPr/>
        </p:nvSpPr>
        <p:spPr>
          <a:xfrm>
            <a:off x="10559355" y="4128212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D74E82-F9DC-1A4C-B8F5-0D7DD046814E}"/>
                  </a:ext>
                </a:extLst>
              </p:cNvPr>
              <p:cNvSpPr txBox="1"/>
              <p:nvPr/>
            </p:nvSpPr>
            <p:spPr>
              <a:xfrm>
                <a:off x="331010" y="5531856"/>
                <a:ext cx="2690038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Effet ~20%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  <a:endParaRPr lang="fr-FR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D74E82-F9DC-1A4C-B8F5-0D7DD0468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10" y="5531856"/>
                <a:ext cx="2690038" cy="671851"/>
              </a:xfrm>
              <a:prstGeom prst="rect">
                <a:avLst/>
              </a:prstGeom>
              <a:blipFill>
                <a:blip r:embed="rId6"/>
                <a:stretch>
                  <a:fillRect l="-939" t="-3774" b="-9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5F643C1-66C6-2A4A-90E5-C7CC4F3A5F20}"/>
              </a:ext>
            </a:extLst>
          </p:cNvPr>
          <p:cNvSpPr/>
          <p:nvPr/>
        </p:nvSpPr>
        <p:spPr>
          <a:xfrm>
            <a:off x="219976" y="5515013"/>
            <a:ext cx="2690038" cy="768829"/>
          </a:xfrm>
          <a:prstGeom prst="roundRect">
            <a:avLst>
              <a:gd name="adj" fmla="val 25858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13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animBg="1"/>
      <p:bldP spid="15" grpId="0" animBg="1"/>
      <p:bldP spid="13" grpId="0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941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344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brut / continu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DBDB4-1F78-C745-8B53-F8F3CF1A4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878" y="3885420"/>
            <a:ext cx="3242524" cy="2706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FBC34-487E-CC4A-805C-4937633B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953" y="1198299"/>
            <a:ext cx="3242524" cy="2706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617108-F124-224C-97FF-465316CEA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680" y="1236547"/>
            <a:ext cx="3270721" cy="2706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DA4E06-D844-A740-B4FB-B49F5437B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50" y="3862076"/>
            <a:ext cx="3344274" cy="27629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4895E2-3937-EF40-ABB5-FF9B94D2217C}"/>
              </a:ext>
            </a:extLst>
          </p:cNvPr>
          <p:cNvSpPr txBox="1"/>
          <p:nvPr/>
        </p:nvSpPr>
        <p:spPr>
          <a:xfrm>
            <a:off x="3930939" y="2981772"/>
            <a:ext cx="1665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rgbClr val="0070C0"/>
                </a:solidFill>
              </a:rPr>
              <a:t>brut</a:t>
            </a:r>
          </a:p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chemeClr val="accent5"/>
                </a:solidFill>
              </a:rPr>
              <a:t>continu</a:t>
            </a:r>
          </a:p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chemeClr val="accent2"/>
                </a:solidFill>
              </a:rPr>
              <a:t>brut * </a:t>
            </a:r>
            <a:r>
              <a:rPr lang="fr-FR" dirty="0" err="1">
                <a:solidFill>
                  <a:schemeClr val="accent2"/>
                </a:solidFill>
              </a:rPr>
              <a:t>dmat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618CBA-7236-F241-9763-50C9D3B72B1B}"/>
              </a:ext>
            </a:extLst>
          </p:cNvPr>
          <p:cNvSpPr txBox="1"/>
          <p:nvPr/>
        </p:nvSpPr>
        <p:spPr>
          <a:xfrm>
            <a:off x="1460185" y="5238821"/>
            <a:ext cx="3638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Distorsions pas complètement prises en compte</a:t>
            </a:r>
          </a:p>
          <a:p>
            <a:r>
              <a:rPr lang="fr-FR" dirty="0">
                <a:sym typeface="Wingdings" pitchFamily="2" charset="2"/>
              </a:rPr>
              <a:t>	(effet ~15 à 20%)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2D4753-4B23-1240-A4FA-BB380B3B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076D07-ADD4-4B4E-BB9B-A46483E059AC}"/>
                  </a:ext>
                </a:extLst>
              </p:cNvPr>
              <p:cNvSpPr txBox="1"/>
              <p:nvPr/>
            </p:nvSpPr>
            <p:spPr>
              <a:xfrm>
                <a:off x="7943923" y="935784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076D07-ADD4-4B4E-BB9B-A46483E05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923" y="935784"/>
                <a:ext cx="2362634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6A1E056-D695-904E-B414-7CC9FE00F5B1}"/>
              </a:ext>
            </a:extLst>
          </p:cNvPr>
          <p:cNvSpPr/>
          <p:nvPr/>
        </p:nvSpPr>
        <p:spPr>
          <a:xfrm>
            <a:off x="7943923" y="935785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491B01-0310-1D41-B62D-2C74B69CD5F8}"/>
                  </a:ext>
                </a:extLst>
              </p:cNvPr>
              <p:cNvSpPr txBox="1"/>
              <p:nvPr/>
            </p:nvSpPr>
            <p:spPr>
              <a:xfrm>
                <a:off x="10377042" y="4435208"/>
                <a:ext cx="1473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491B01-0310-1D41-B62D-2C74B69CD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042" y="4435208"/>
                <a:ext cx="1473288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628E4B-CBF2-3648-B1E7-963BAC3883DE}"/>
                  </a:ext>
                </a:extLst>
              </p:cNvPr>
              <p:cNvSpPr/>
              <p:nvPr/>
            </p:nvSpPr>
            <p:spPr>
              <a:xfrm>
                <a:off x="6611836" y="1372129"/>
                <a:ext cx="16015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0.95&lt;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628E4B-CBF2-3648-B1E7-963BAC388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836" y="1372129"/>
                <a:ext cx="160152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D823E4-81C3-BB44-82ED-39571D794983}"/>
                  </a:ext>
                </a:extLst>
              </p:cNvPr>
              <p:cNvSpPr/>
              <p:nvPr/>
            </p:nvSpPr>
            <p:spPr>
              <a:xfrm>
                <a:off x="9730802" y="1793708"/>
                <a:ext cx="1777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0.8&lt;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D823E4-81C3-BB44-82ED-39571D794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802" y="1793708"/>
                <a:ext cx="1777859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81B80F-6D81-DC4B-B89F-50DAF4DB5D96}"/>
                  </a:ext>
                </a:extLst>
              </p:cNvPr>
              <p:cNvSpPr/>
              <p:nvPr/>
            </p:nvSpPr>
            <p:spPr>
              <a:xfrm>
                <a:off x="7008888" y="4425972"/>
                <a:ext cx="16496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0.5&lt;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81B80F-6D81-DC4B-B89F-50DAF4DB5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888" y="4425972"/>
                <a:ext cx="1649619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395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B4732-4338-B442-B76B-A5423D7EA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55" y="2980113"/>
            <a:ext cx="7878184" cy="3791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Stabilité des paramètres Ly</a:t>
                </a:r>
                <a:r>
                  <a:rPr lang="fr-FR" sz="2200" dirty="0"/>
                  <a:t>⍺ </a:t>
                </a:r>
                <a:r>
                  <a:rPr lang="fr-FR" sz="2000" dirty="0"/>
                  <a:t>avec les HCD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très corrélés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blipFill>
                <a:blip r:embed="rId3"/>
                <a:stretch>
                  <a:fillRect l="-685" t="-2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/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Suggère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 3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blipFill>
                <a:blip r:embed="rId4"/>
                <a:stretch>
                  <a:fillRect l="-1141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/>
              <p:nvPr/>
            </p:nvSpPr>
            <p:spPr>
              <a:xfrm>
                <a:off x="7496558" y="1705877"/>
                <a:ext cx="435377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Monaco" pitchFamily="2" charset="77"/>
                  <a:buChar char="⎼"/>
                </a:pPr>
                <a:r>
                  <a:rPr lang="fr-FR" dirty="0">
                    <a:solidFill>
                      <a:srgbClr val="0070C0"/>
                    </a:solidFill>
                  </a:rPr>
                  <a:t>continu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>
                    <a:solidFill>
                      <a:schemeClr val="accent2"/>
                    </a:solidFill>
                  </a:rPr>
                  <a:t>continu+hcd</a:t>
                </a:r>
                <a:endParaRPr lang="fr-FR" dirty="0">
                  <a:solidFill>
                    <a:schemeClr val="accent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>
                    <a:solidFill>
                      <a:schemeClr val="accent5"/>
                    </a:solidFill>
                  </a:rPr>
                  <a:t>continu+hcd</a:t>
                </a:r>
                <a:r>
                  <a:rPr lang="fr-FR" dirty="0">
                    <a:solidFill>
                      <a:schemeClr val="accent5"/>
                    </a:solidFill>
                  </a:rPr>
                  <a:t> avec </a:t>
                </a:r>
                <a:endParaRPr lang="en-US" i="1" dirty="0">
                  <a:solidFill>
                    <a:schemeClr val="accent5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5"/>
                    </a:solidFill>
                  </a:rPr>
                  <a:t> (analyse </a:t>
                </a:r>
                <a:r>
                  <a:rPr lang="fr-FR" dirty="0" err="1">
                    <a:solidFill>
                      <a:schemeClr val="accent5"/>
                    </a:solidFill>
                  </a:rPr>
                  <a:t>eBOSS</a:t>
                </a:r>
                <a:r>
                  <a:rPr lang="fr-FR" dirty="0">
                    <a:solidFill>
                      <a:schemeClr val="accent5"/>
                    </a:solidFill>
                  </a:rPr>
                  <a:t> DR16)</a:t>
                </a:r>
              </a:p>
              <a:p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558" y="1705877"/>
                <a:ext cx="4353772" cy="1477328"/>
              </a:xfrm>
              <a:prstGeom prst="rect">
                <a:avLst/>
              </a:prstGeom>
              <a:blipFill>
                <a:blip r:embed="rId5"/>
                <a:stretch>
                  <a:fillRect l="-1163" t="-1695" r="-2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9D7422-E969-404E-B3F1-3104A170EFD1}"/>
              </a:ext>
            </a:extLst>
          </p:cNvPr>
          <p:cNvSpPr/>
          <p:nvPr/>
        </p:nvSpPr>
        <p:spPr>
          <a:xfrm>
            <a:off x="591671" y="5142155"/>
            <a:ext cx="3449848" cy="753036"/>
          </a:xfrm>
          <a:prstGeom prst="roundRect">
            <a:avLst>
              <a:gd name="adj" fmla="val 43810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9F553A-8B86-AA42-AF69-03F41196C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427" y="2797654"/>
            <a:ext cx="2807527" cy="4428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55B709-0348-4546-80F0-9EEB798A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E719A6-95E7-B842-8D11-972AD924E65F}"/>
                  </a:ext>
                </a:extLst>
              </p:cNvPr>
              <p:cNvSpPr/>
              <p:nvPr/>
            </p:nvSpPr>
            <p:spPr>
              <a:xfrm>
                <a:off x="6096000" y="4872946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E719A6-95E7-B842-8D11-972AD924E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872946"/>
                <a:ext cx="1237262" cy="428259"/>
              </a:xfrm>
              <a:prstGeom prst="rect">
                <a:avLst/>
              </a:prstGeom>
              <a:blipFill>
                <a:blip r:embed="rId7"/>
                <a:stretch>
                  <a:fillRect l="-2062" t="-9091" r="-4124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4818AF-6BD3-6F4D-9CF1-B957CF171CFD}"/>
                  </a:ext>
                </a:extLst>
              </p:cNvPr>
              <p:cNvSpPr/>
              <p:nvPr/>
            </p:nvSpPr>
            <p:spPr>
              <a:xfrm>
                <a:off x="10161231" y="3254976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4818AF-6BD3-6F4D-9CF1-B957CF171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1231" y="3254976"/>
                <a:ext cx="759567" cy="428259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22099BD-117D-9F43-946F-5921DC184F02}"/>
              </a:ext>
            </a:extLst>
          </p:cNvPr>
          <p:cNvSpPr/>
          <p:nvPr/>
        </p:nvSpPr>
        <p:spPr>
          <a:xfrm>
            <a:off x="6019430" y="4901095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1A6EBA-B783-C849-84AF-A7E8D75248D9}"/>
              </a:ext>
            </a:extLst>
          </p:cNvPr>
          <p:cNvSpPr/>
          <p:nvPr/>
        </p:nvSpPr>
        <p:spPr>
          <a:xfrm>
            <a:off x="10161231" y="3290547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9956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6410729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alternatif des HCD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modèle C-G (</a:t>
                </a:r>
                <a:r>
                  <a:rPr lang="fr-FR" dirty="0" err="1"/>
                  <a:t>Chaussidon</a:t>
                </a:r>
                <a:r>
                  <a:rPr lang="fr-FR" dirty="0"/>
                  <a:t> – Guy) : similaire au modèle Rogers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pPr marL="285750" indent="-28575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calculé à partir de la distribution </a:t>
                </a:r>
              </a:p>
              <a:p>
                <a:pPr lvl="1"/>
                <a:r>
                  <a:rPr lang="fr-FR" dirty="0"/>
                  <a:t>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des HCD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6410729" cy="3170099"/>
              </a:xfrm>
              <a:prstGeom prst="rect">
                <a:avLst/>
              </a:prstGeom>
              <a:blipFill>
                <a:blip r:embed="rId2"/>
                <a:stretch>
                  <a:fillRect l="-593" t="-800" b="-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A8834FC-437C-964A-8232-EB5298B60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59" y="3253348"/>
            <a:ext cx="3045667" cy="55106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BF3462-7BCB-B94F-8957-2DD7A41EB4EE}"/>
              </a:ext>
            </a:extLst>
          </p:cNvPr>
          <p:cNvGrpSpPr/>
          <p:nvPr/>
        </p:nvGrpSpPr>
        <p:grpSpPr>
          <a:xfrm>
            <a:off x="2010428" y="3308371"/>
            <a:ext cx="1753498" cy="430306"/>
            <a:chOff x="1691794" y="3793218"/>
            <a:chExt cx="1753498" cy="43030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9E041CD-F1FA-794E-9143-A5A3DABD55EE}"/>
                </a:ext>
              </a:extLst>
            </p:cNvPr>
            <p:cNvCxnSpPr/>
            <p:nvPr/>
          </p:nvCxnSpPr>
          <p:spPr>
            <a:xfrm flipV="1">
              <a:off x="1691795" y="3793218"/>
              <a:ext cx="1753497" cy="43030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9B45B48-6352-2F4E-98AE-07B628576D7A}"/>
                </a:ext>
              </a:extLst>
            </p:cNvPr>
            <p:cNvCxnSpPr>
              <a:cxnSpLocks/>
            </p:cNvCxnSpPr>
            <p:nvPr/>
          </p:nvCxnSpPr>
          <p:spPr>
            <a:xfrm>
              <a:off x="1691794" y="3801048"/>
              <a:ext cx="1753498" cy="42247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23015A6-287A-224D-B85D-529C045E1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806" y="3495714"/>
            <a:ext cx="4646325" cy="3313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/>
              <p:nvPr/>
            </p:nvSpPr>
            <p:spPr>
              <a:xfrm>
                <a:off x="1290168" y="4987211"/>
                <a:ext cx="51529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trop grand </a:t>
                </a:r>
                <a:endParaRPr lang="fr-FR" dirty="0">
                  <a:solidFill>
                    <a:schemeClr val="accent5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Rogers et C-G pas en accord pour les grandes valeurs de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et pour les gammes trop large 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ym typeface="Wingdings" pitchFamily="2" charset="2"/>
                  </a:rPr>
                  <a:t> utiliser C-G</a:t>
                </a:r>
                <a:endParaRPr lang="fr-FR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168" y="4987211"/>
                <a:ext cx="5152913" cy="1200329"/>
              </a:xfrm>
              <a:prstGeom prst="rect">
                <a:avLst/>
              </a:prstGeom>
              <a:blipFill>
                <a:blip r:embed="rId5"/>
                <a:stretch>
                  <a:fillRect l="-739" t="-2105" r="-985" b="-6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5AB86E-0A66-994C-ADEC-8E7CE0FA29F7}"/>
              </a:ext>
            </a:extLst>
          </p:cNvPr>
          <p:cNvSpPr/>
          <p:nvPr/>
        </p:nvSpPr>
        <p:spPr>
          <a:xfrm>
            <a:off x="1063855" y="4930327"/>
            <a:ext cx="5379226" cy="1302153"/>
          </a:xfrm>
          <a:prstGeom prst="roundRect">
            <a:avLst>
              <a:gd name="adj" fmla="val 30592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/>
              <p:nvPr/>
            </p:nvSpPr>
            <p:spPr>
              <a:xfrm>
                <a:off x="8681013" y="4403728"/>
                <a:ext cx="29274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49C0"/>
                    </a:solidFill>
                  </a:rPr>
                  <a:t>HCD masqués (17.2 – 20.3)</a:t>
                </a:r>
              </a:p>
              <a:p>
                <a:r>
                  <a:rPr lang="fr-FR" dirty="0">
                    <a:solidFill>
                      <a:srgbClr val="0049C0"/>
                    </a:solidFill>
                  </a:rPr>
                  <a:t>	</a:t>
                </a:r>
                <a:r>
                  <a:rPr lang="fr-FR" dirty="0">
                    <a:solidFill>
                      <a:srgbClr val="0049C0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~ 2.8</m:t>
                    </m:r>
                    <m:r>
                      <a:rPr lang="en-US" i="1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rgbClr val="0049C0"/>
                  </a:solidFill>
                </a:endParaRPr>
              </a:p>
              <a:p>
                <a:endParaRPr lang="fr-FR" dirty="0">
                  <a:solidFill>
                    <a:srgbClr val="0049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013" y="4403728"/>
                <a:ext cx="2927404" cy="923330"/>
              </a:xfrm>
              <a:prstGeom prst="rect">
                <a:avLst/>
              </a:prstGeom>
              <a:blipFill>
                <a:blip r:embed="rId6"/>
                <a:stretch>
                  <a:fillRect l="-2174" t="-2740" r="-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E370B22-613A-8F46-86AB-6163CFD38491}"/>
              </a:ext>
            </a:extLst>
          </p:cNvPr>
          <p:cNvSpPr txBox="1"/>
          <p:nvPr/>
        </p:nvSpPr>
        <p:spPr>
          <a:xfrm>
            <a:off x="8513364" y="5452242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HCD non masqués (17.2 – 22.5)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/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2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  <a:blipFill>
                <a:blip r:embed="rId9"/>
                <a:stretch>
                  <a:fillRect t="-6667" r="-592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9ABF728-67A6-8C47-918A-CA7E37EED13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194906-E688-4546-A468-D23D16A3C714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96859-558E-B844-AAC7-E21A6EBD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3C6B8C-0E03-B847-BC0F-E467C0854286}"/>
              </a:ext>
            </a:extLst>
          </p:cNvPr>
          <p:cNvGrpSpPr/>
          <p:nvPr/>
        </p:nvGrpSpPr>
        <p:grpSpPr>
          <a:xfrm>
            <a:off x="6353498" y="48333"/>
            <a:ext cx="5758634" cy="3296555"/>
            <a:chOff x="6353498" y="48333"/>
            <a:chExt cx="5758634" cy="32965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810973D-D110-A547-A5B7-07CDA5BDA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65806" y="48333"/>
              <a:ext cx="4646326" cy="32965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5E1E2A-2F1E-5C49-BB82-3AC131871DE2}"/>
                    </a:ext>
                  </a:extLst>
                </p:cNvPr>
                <p:cNvSpPr txBox="1"/>
                <p:nvPr/>
              </p:nvSpPr>
              <p:spPr>
                <a:xfrm>
                  <a:off x="10091109" y="254643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=17.6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5E1E2A-2F1E-5C49-BB82-3AC131871D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1109" y="254643"/>
                  <a:ext cx="148002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274" r="-1709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CB86FCD-FAEE-2449-81FF-EE0713E37E0F}"/>
                    </a:ext>
                  </a:extLst>
                </p:cNvPr>
                <p:cNvSpPr txBox="1"/>
                <p:nvPr/>
              </p:nvSpPr>
              <p:spPr>
                <a:xfrm>
                  <a:off x="10632110" y="812793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=18.2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CB86FCD-FAEE-2449-81FF-EE0713E37E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2110" y="812793"/>
                  <a:ext cx="148002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4237" r="-1695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E21EC2-DCA8-AD4A-8F24-A10E5379DA8E}"/>
                    </a:ext>
                  </a:extLst>
                </p:cNvPr>
                <p:cNvSpPr txBox="1"/>
                <p:nvPr/>
              </p:nvSpPr>
              <p:spPr>
                <a:xfrm>
                  <a:off x="10390806" y="1426596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=18.8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E21EC2-DCA8-AD4A-8F24-A10E5379D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806" y="1426596"/>
                  <a:ext cx="148002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4237" r="-1695" b="-3478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355F88-DDD7-7949-A571-64AA40CC2108}"/>
                    </a:ext>
                  </a:extLst>
                </p:cNvPr>
                <p:cNvSpPr txBox="1"/>
                <p:nvPr/>
              </p:nvSpPr>
              <p:spPr>
                <a:xfrm>
                  <a:off x="9840006" y="1988441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=19.4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355F88-DDD7-7949-A571-64AA40CC2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0006" y="1988441"/>
                  <a:ext cx="1480021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4274" r="-2564" b="-3636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476B260-F61F-BA43-BF6F-11BCDD5E6DFE}"/>
                    </a:ext>
                  </a:extLst>
                </p:cNvPr>
                <p:cNvSpPr txBox="1"/>
                <p:nvPr/>
              </p:nvSpPr>
              <p:spPr>
                <a:xfrm>
                  <a:off x="9087116" y="2680494"/>
                  <a:ext cx="13036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=20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476B260-F61F-BA43-BF6F-11BCDD5E6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7116" y="2680494"/>
                  <a:ext cx="1303690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5825" r="-2913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D3FB61-9B85-8441-8993-C4CA9B57CF32}"/>
                </a:ext>
              </a:extLst>
            </p:cNvPr>
            <p:cNvSpPr txBox="1"/>
            <p:nvPr/>
          </p:nvSpPr>
          <p:spPr>
            <a:xfrm>
              <a:off x="6353498" y="443461"/>
              <a:ext cx="9271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C-G</a:t>
              </a:r>
            </a:p>
            <a:p>
              <a:r>
                <a:rPr lang="fr-FR" dirty="0"/>
                <a:t>Rogers 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C203BFF-AA83-A449-998F-FE44788CF943}"/>
                </a:ext>
              </a:extLst>
            </p:cNvPr>
            <p:cNvCxnSpPr>
              <a:cxnSpLocks/>
            </p:cNvCxnSpPr>
            <p:nvPr/>
          </p:nvCxnSpPr>
          <p:spPr>
            <a:xfrm>
              <a:off x="7014258" y="637646"/>
              <a:ext cx="351322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CC540FE-F904-444B-A436-4B4ED6EDF179}"/>
                </a:ext>
              </a:extLst>
            </p:cNvPr>
            <p:cNvCxnSpPr>
              <a:cxnSpLocks/>
            </p:cNvCxnSpPr>
            <p:nvPr/>
          </p:nvCxnSpPr>
          <p:spPr>
            <a:xfrm>
              <a:off x="7232404" y="912772"/>
              <a:ext cx="437023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8680D30-DD37-864F-BF7C-EE46BB8C86F1}"/>
              </a:ext>
            </a:extLst>
          </p:cNvPr>
          <p:cNvSpPr/>
          <p:nvPr/>
        </p:nvSpPr>
        <p:spPr>
          <a:xfrm>
            <a:off x="7796158" y="2219803"/>
            <a:ext cx="884855" cy="7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671C7B-A0AB-5B40-8CB1-B4B13094ADB0}"/>
              </a:ext>
            </a:extLst>
          </p:cNvPr>
          <p:cNvSpPr/>
          <p:nvPr/>
        </p:nvSpPr>
        <p:spPr>
          <a:xfrm>
            <a:off x="10834577" y="3562278"/>
            <a:ext cx="1143598" cy="524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0FD3FA-CDC5-5D45-ACB5-CF29E622EE66}"/>
                  </a:ext>
                </a:extLst>
              </p:cNvPr>
              <p:cNvSpPr txBox="1"/>
              <p:nvPr/>
            </p:nvSpPr>
            <p:spPr>
              <a:xfrm>
                <a:off x="7889889" y="2462237"/>
                <a:ext cx="736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HCD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0FD3FA-CDC5-5D45-ACB5-CF29E622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889" y="2462237"/>
                <a:ext cx="7364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6639E40-A6F5-C547-A941-8996D675FF1E}"/>
              </a:ext>
            </a:extLst>
          </p:cNvPr>
          <p:cNvSpPr/>
          <p:nvPr/>
        </p:nvSpPr>
        <p:spPr>
          <a:xfrm>
            <a:off x="7889889" y="2462237"/>
            <a:ext cx="736420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97251A-858C-2A4A-B5EA-9919A0B80C53}"/>
                  </a:ext>
                </a:extLst>
              </p:cNvPr>
              <p:cNvSpPr txBox="1"/>
              <p:nvPr/>
            </p:nvSpPr>
            <p:spPr>
              <a:xfrm>
                <a:off x="11119914" y="3667968"/>
                <a:ext cx="736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HCD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97251A-858C-2A4A-B5EA-9919A0B80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914" y="3667968"/>
                <a:ext cx="73642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9E90E713-9CE9-C940-996D-6A0D023CC594}"/>
              </a:ext>
            </a:extLst>
          </p:cNvPr>
          <p:cNvSpPr/>
          <p:nvPr/>
        </p:nvSpPr>
        <p:spPr>
          <a:xfrm>
            <a:off x="11119914" y="3667968"/>
            <a:ext cx="736420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252178-76CD-B84F-9989-3E530F5DF6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259" y="2694276"/>
            <a:ext cx="3316428" cy="46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1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5" grpId="0"/>
      <p:bldP spid="26" grpId="0"/>
      <p:bldP spid="27" grpId="0"/>
      <p:bldP spid="39" grpId="0" animBg="1"/>
      <p:bldP spid="40" grpId="0" animBg="1"/>
      <p:bldP spid="40" grpId="1" animBg="1"/>
      <p:bldP spid="12" grpId="0"/>
      <p:bldP spid="41" grpId="0" animBg="1"/>
      <p:bldP spid="42" grpId="0"/>
      <p:bldP spid="4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F9D2C58-1175-D34F-B449-C138538E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6" y="2960725"/>
            <a:ext cx="10525246" cy="36652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D2BF19-E7B0-1B4C-9B04-C5EE13E15A4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D1851F0-E3F0-634A-A571-B279F22A4E98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31845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endParaRPr lang="fr-FR" sz="2000" dirty="0">
              <a:sym typeface="Wingdings" pitchFamily="2" charset="2"/>
            </a:endParaRPr>
          </a:p>
          <a:p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3F04-712F-6B4A-A2AB-823F1F46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C1E97-128B-7B43-ADBF-E9376125181C}"/>
                  </a:ext>
                </a:extLst>
              </p:cNvPr>
              <p:cNvSpPr txBox="1"/>
              <p:nvPr/>
            </p:nvSpPr>
            <p:spPr>
              <a:xfrm>
                <a:off x="4325708" y="1581560"/>
                <a:ext cx="6724085" cy="1967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 mesures avec et sans masquage compatibles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meilleur accord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mais pas pour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endParaRPr lang="fr-FR" sz="2000" dirty="0">
                  <a:sym typeface="Wingdings" pitchFamily="2" charset="2"/>
                </a:endParaRPr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C1E97-128B-7B43-ADBF-E93761251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708" y="1581560"/>
                <a:ext cx="6724085" cy="1967205"/>
              </a:xfrm>
              <a:prstGeom prst="rect">
                <a:avLst/>
              </a:prstGeom>
              <a:blipFill>
                <a:blip r:embed="rId3"/>
                <a:stretch>
                  <a:fillRect l="-943" t="-19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709BC101-298B-4A45-B308-83DEAE09A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56" y="2960726"/>
            <a:ext cx="10525246" cy="3665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2F3CFA-BF6E-1344-BBE2-51AB406F4380}"/>
                  </a:ext>
                </a:extLst>
              </p:cNvPr>
              <p:cNvSpPr/>
              <p:nvPr/>
            </p:nvSpPr>
            <p:spPr>
              <a:xfrm>
                <a:off x="4263873" y="5398292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2F3CFA-BF6E-1344-BBE2-51AB406F43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873" y="5398292"/>
                <a:ext cx="1237262" cy="428259"/>
              </a:xfrm>
              <a:prstGeom prst="rect">
                <a:avLst/>
              </a:prstGeom>
              <a:blipFill>
                <a:blip r:embed="rId5"/>
                <a:stretch>
                  <a:fillRect l="-3093" t="-5714" r="-412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455C77-6D40-4F42-93B7-2570678CF6E7}"/>
                  </a:ext>
                </a:extLst>
              </p:cNvPr>
              <p:cNvSpPr/>
              <p:nvPr/>
            </p:nvSpPr>
            <p:spPr>
              <a:xfrm>
                <a:off x="9657261" y="342900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455C77-6D40-4F42-93B7-2570678CF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261" y="3429000"/>
                <a:ext cx="759567" cy="428259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550276F-4D77-DB43-B5B2-7ED4BCB43E60}"/>
              </a:ext>
            </a:extLst>
          </p:cNvPr>
          <p:cNvSpPr/>
          <p:nvPr/>
        </p:nvSpPr>
        <p:spPr>
          <a:xfrm>
            <a:off x="4263873" y="5426441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860A33-5BDE-1E43-8D38-DE80FD54F3D6}"/>
              </a:ext>
            </a:extLst>
          </p:cNvPr>
          <p:cNvSpPr/>
          <p:nvPr/>
        </p:nvSpPr>
        <p:spPr>
          <a:xfrm>
            <a:off x="9657261" y="3457150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896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8C53B2-04E7-E34D-A81A-0247F0DB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7" y="2960725"/>
            <a:ext cx="10525245" cy="36652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6021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r>
              <a:rPr lang="fr-FR" dirty="0"/>
              <a:t>mesures des données </a:t>
            </a:r>
            <a:r>
              <a:rPr lang="fr-FR" dirty="0" err="1"/>
              <a:t>eBOSS</a:t>
            </a:r>
            <a:r>
              <a:rPr lang="fr-FR" dirty="0"/>
              <a:t> avec et sans masquage des HCD pas en accord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216A2-3CBD-384E-9EDE-9C57382E3145}"/>
              </a:ext>
            </a:extLst>
          </p:cNvPr>
          <p:cNvSpPr txBox="1"/>
          <p:nvPr/>
        </p:nvSpPr>
        <p:spPr>
          <a:xfrm>
            <a:off x="6937830" y="2314392"/>
            <a:ext cx="443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Effet inconnu dans les données pris en compte par le modèle des HCD ? 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FDE02-E715-874E-B038-D5987C25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33951C-22C2-BE4A-AD24-80D23E75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9" y="2960724"/>
            <a:ext cx="10525244" cy="3665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/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1010" t="-5882" r="-404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/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8538AF7-27C2-F245-9E8A-6E370934DB9C}"/>
              </a:ext>
            </a:extLst>
          </p:cNvPr>
          <p:cNvSpPr/>
          <p:nvPr/>
        </p:nvSpPr>
        <p:spPr>
          <a:xfrm>
            <a:off x="4349209" y="5547206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C371926-0523-3649-9E1C-4321553AE8AE}"/>
              </a:ext>
            </a:extLst>
          </p:cNvPr>
          <p:cNvSpPr/>
          <p:nvPr/>
        </p:nvSpPr>
        <p:spPr>
          <a:xfrm>
            <a:off x="8561797" y="3799314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02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8887369" cy="4770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Cosmologie « fiducielle »</a:t>
                </a:r>
                <a:r>
                  <a:rPr lang="fr-FR" sz="2000" dirty="0">
                    <a:sym typeface="Wingdings" pitchFamily="2" charset="2"/>
                  </a:rPr>
                  <a:t> :</a:t>
                </a:r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8887369" cy="4770537"/>
              </a:xfrm>
              <a:prstGeom prst="rect">
                <a:avLst/>
              </a:prstGeom>
              <a:blipFill>
                <a:blip r:embed="rId2"/>
                <a:stretch>
                  <a:fillRect l="-1000" t="-796" b="-5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6458820" y="5621522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3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50FDE-4193-4446-B5DE-A4B357FDC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623" y="2939685"/>
            <a:ext cx="6487861" cy="22669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1BD24-242D-F549-A020-6EBA8C7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F627B3-1171-344F-BE10-6BF511AE11F0}"/>
              </a:ext>
            </a:extLst>
          </p:cNvPr>
          <p:cNvSpPr/>
          <p:nvPr/>
        </p:nvSpPr>
        <p:spPr>
          <a:xfrm>
            <a:off x="2920983" y="2939685"/>
            <a:ext cx="111584" cy="2355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EC1F86-890C-6B48-B513-72A7D1C05888}"/>
              </a:ext>
            </a:extLst>
          </p:cNvPr>
          <p:cNvSpPr/>
          <p:nvPr/>
        </p:nvSpPr>
        <p:spPr>
          <a:xfrm>
            <a:off x="4146564" y="5973669"/>
            <a:ext cx="2840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>
                <a:solidFill>
                  <a:schemeClr val="accent4"/>
                </a:solidFill>
                <a:sym typeface="Wingdings" pitchFamily="2" charset="2"/>
              </a:rPr>
              <a:t>Mesure les déviations 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927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8C53B2-04E7-E34D-A81A-0247F0DB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7" y="2960725"/>
            <a:ext cx="10525245" cy="36652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FDE02-E715-874E-B038-D5987C25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33951C-22C2-BE4A-AD24-80D23E75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9" y="2960724"/>
            <a:ext cx="10525244" cy="3665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/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1010" t="-5882" r="-404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/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560C4C5-C321-6C42-97F7-B36CC7F4A5EA}"/>
              </a:ext>
            </a:extLst>
          </p:cNvPr>
          <p:cNvSpPr txBox="1"/>
          <p:nvPr/>
        </p:nvSpPr>
        <p:spPr>
          <a:xfrm>
            <a:off x="335666" y="1556795"/>
            <a:ext cx="983429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endParaRPr lang="fr-FR" sz="2000" dirty="0"/>
          </a:p>
          <a:p>
            <a:r>
              <a:rPr lang="fr-FR" sz="2000" dirty="0">
                <a:solidFill>
                  <a:schemeClr val="tx1"/>
                </a:solidFill>
              </a:rPr>
              <a:t>préférable de ne pas masquer les HCD :		</a:t>
            </a:r>
            <a:r>
              <a:rPr lang="fr-FR" sz="2000" dirty="0"/>
              <a:t>- paramètres Ly</a:t>
            </a:r>
            <a:r>
              <a:rPr lang="fr-FR" sz="2200" dirty="0"/>
              <a:t>⍺</a:t>
            </a:r>
            <a:r>
              <a:rPr lang="fr-FR" sz="2000" dirty="0"/>
              <a:t> et HCD moins corrélés</a:t>
            </a:r>
          </a:p>
          <a:p>
            <a:r>
              <a:rPr lang="fr-FR" sz="2000" dirty="0"/>
              <a:t>											- évite d’introduire des systématiques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43B3486-BD0C-3B41-8C33-5FE452FAB867}"/>
              </a:ext>
            </a:extLst>
          </p:cNvPr>
          <p:cNvSpPr/>
          <p:nvPr/>
        </p:nvSpPr>
        <p:spPr>
          <a:xfrm>
            <a:off x="4349209" y="5547206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DB1F4C4-664E-9C4B-BBDE-6C64F4886C18}"/>
              </a:ext>
            </a:extLst>
          </p:cNvPr>
          <p:cNvSpPr/>
          <p:nvPr/>
        </p:nvSpPr>
        <p:spPr>
          <a:xfrm>
            <a:off x="8561797" y="3799314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723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2432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Conclusions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330777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902583" cy="5452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Réalisation et production de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mocks</a:t>
                </a:r>
                <a:r>
                  <a:rPr lang="fr-FR" sz="2000" dirty="0"/>
                  <a:t> utilisés par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 et DESI :</a:t>
                </a:r>
              </a:p>
              <a:p>
                <a:r>
                  <a:rPr lang="fr-FR" sz="2000" dirty="0"/>
                  <a:t>	- corrélations satisfaisantes :</a:t>
                </a:r>
              </a:p>
              <a:p>
                <a:r>
                  <a:rPr lang="fr-FR" sz="2000" dirty="0"/>
                  <a:t>			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⍺, </a:t>
                </a:r>
                <a:r>
                  <a:rPr lang="fr-FR" sz="2000" dirty="0"/>
                  <a:t>Ly</a:t>
                </a:r>
                <a:r>
                  <a:rPr lang="fr-FR" sz="2200" dirty="0"/>
                  <a:t>⍺ </a:t>
                </a:r>
                <a:r>
                  <a:rPr lang="fr-FR" sz="2000" dirty="0"/>
                  <a:t>x QSO, QSO x QSO, HCD x HCD 	</a:t>
                </a:r>
              </a:p>
              <a:p>
                <a:r>
                  <a:rPr lang="fr-FR" sz="2000" dirty="0"/>
                  <a:t>	- procédure d’ajustement efficace : </a:t>
                </a:r>
              </a:p>
              <a:p>
                <a:r>
                  <a:rPr lang="fr-FR" sz="20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</a:t>
                </a:r>
              </a:p>
              <a:p>
                <a:r>
                  <a:rPr lang="fr-FR" sz="2000" dirty="0"/>
                  <a:t>	- fonctions de corrélation prédictibles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Etude des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systématiques</a:t>
                </a:r>
                <a:r>
                  <a:rPr lang="fr-FR" sz="2000" dirty="0"/>
                  <a:t> :</a:t>
                </a:r>
              </a:p>
              <a:p>
                <a:r>
                  <a:rPr lang="fr-FR" sz="2000" dirty="0"/>
                  <a:t>	- mesure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</m:oMath>
                </a14:m>
                <a:r>
                  <a:rPr lang="fr-FR" sz="2200" dirty="0"/>
                  <a:t> </a:t>
                </a:r>
                <a:r>
                  <a:rPr lang="fr-FR" dirty="0"/>
                  <a:t>non biaisée (1%)</a:t>
                </a:r>
              </a:p>
              <a:p>
                <a:r>
                  <a:rPr lang="fr-FR" sz="2000" dirty="0"/>
                  <a:t>	- forme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) comprise à ~20% près</a:t>
                </a:r>
              </a:p>
              <a:p>
                <a:r>
                  <a:rPr lang="fr-FR" sz="2000" dirty="0"/>
                  <a:t>			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distorsions pas complètement prises en compte</a:t>
                </a:r>
              </a:p>
              <a:p>
                <a:r>
                  <a:rPr lang="fr-FR" sz="2000" dirty="0"/>
                  <a:t>			</a:t>
                </a:r>
                <a:r>
                  <a:rPr lang="fr-FR" sz="2000" dirty="0">
                    <a:sym typeface="Wingdings" pitchFamily="2" charset="2"/>
                  </a:rPr>
                  <a:t></a:t>
                </a:r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trop grand,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2.8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mieux adapté</a:t>
                </a:r>
              </a:p>
              <a:p>
                <a:r>
                  <a:rPr lang="fr-FR" sz="2000" dirty="0"/>
                  <a:t>			</a:t>
                </a:r>
                <a:r>
                  <a:rPr lang="fr-FR" sz="2000" dirty="0">
                    <a:sym typeface="Wingdings" pitchFamily="2" charset="2"/>
                  </a:rPr>
                  <a:t></a:t>
                </a:r>
                <a:r>
                  <a:rPr lang="fr-FR" sz="2000" dirty="0"/>
                  <a:t> modèle C-G (no </a:t>
                </a:r>
                <a:r>
                  <a:rPr lang="fr-FR" sz="2000" dirty="0" err="1"/>
                  <a:t>mask</a:t>
                </a:r>
                <a:r>
                  <a:rPr lang="fr-FR" sz="2000" dirty="0"/>
                  <a:t>) préférable</a:t>
                </a:r>
              </a:p>
              <a:p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Suffisant pour BAO avec </a:t>
                </a:r>
                <a:r>
                  <a:rPr lang="fr-FR" sz="2000" dirty="0" err="1">
                    <a:sym typeface="Wingdings" pitchFamily="2" charset="2"/>
                  </a:rPr>
                  <a:t>eBOSS</a:t>
                </a:r>
                <a:r>
                  <a:rPr lang="fr-FR" sz="2000" dirty="0">
                    <a:sym typeface="Wingdings" pitchFamily="2" charset="2"/>
                  </a:rPr>
                  <a:t> (position du pic peu sensible à la forme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902583" cy="5452198"/>
              </a:xfrm>
              <a:prstGeom prst="rect">
                <a:avLst/>
              </a:prstGeom>
              <a:blipFill>
                <a:blip r:embed="rId2"/>
                <a:stretch>
                  <a:fillRect l="-384" t="-4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8C60F-4B1B-014E-A95B-23739572E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80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810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Perspectives : DESI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46365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4983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200" b="1" dirty="0"/>
                  <a:t>Améliorations de l’analyse pour DESI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(Ly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⍺) et (</a:t>
                </a:r>
                <a:r>
                  <a:rPr lang="fr-FR" sz="2000" dirty="0"/>
                  <a:t>Ly</a:t>
                </a:r>
                <a:r>
                  <a:rPr lang="fr-FR" sz="2200" dirty="0"/>
                  <a:t>⍺ </a:t>
                </a:r>
                <a:r>
                  <a:rPr lang="fr-FR" sz="2000" dirty="0"/>
                  <a:t>x QSO)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les </a:t>
                </a:r>
                <a:r>
                  <a:rPr lang="fr-FR" sz="2000" dirty="0" err="1"/>
                  <a:t>bins</a:t>
                </a:r>
                <a:r>
                  <a:rPr lang="fr-FR" sz="2000" dirty="0"/>
                  <a:t> en z et les </a:t>
                </a:r>
                <a:r>
                  <a:rPr lang="fr-FR" sz="2000" dirty="0" err="1"/>
                  <a:t>coadd</a:t>
                </a:r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200" b="1" dirty="0"/>
                  <a:t>Les mocks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mocks prêts pour les analyses BAO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si analyse mieux comprise :</a:t>
                </a:r>
              </a:p>
              <a:p>
                <a:pPr lvl="1"/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lvl="1"/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analyse RSD avec </a:t>
                </a:r>
                <a:r>
                  <a:rPr lang="fr-FR" sz="2000" dirty="0"/>
                  <a:t>(Ly</a:t>
                </a:r>
                <a:r>
                  <a:rPr lang="fr-FR" sz="2400" dirty="0"/>
                  <a:t>⍺</a:t>
                </a:r>
                <a:r>
                  <a:rPr lang="fr-FR" sz="2000" dirty="0"/>
                  <a:t> x Ly</a:t>
                </a:r>
                <a:r>
                  <a:rPr lang="fr-FR" sz="2400" dirty="0"/>
                  <a:t>⍺</a:t>
                </a:r>
                <a:r>
                  <a:rPr lang="fr-FR" sz="2000" dirty="0"/>
                  <a:t>) + (Ly</a:t>
                </a:r>
                <a:r>
                  <a:rPr lang="fr-FR" sz="2400" dirty="0"/>
                  <a:t>⍺</a:t>
                </a:r>
                <a:r>
                  <a:rPr lang="fr-FR" sz="2000" dirty="0"/>
                  <a:t> x QSO)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4983416"/>
              </a:xfrm>
              <a:prstGeom prst="rect">
                <a:avLst/>
              </a:prstGeom>
              <a:blipFill>
                <a:blip r:embed="rId2"/>
                <a:stretch>
                  <a:fillRect l="-786" t="-5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37443-92F3-4E42-B019-62B30A9B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76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5FF4-59E4-FC44-83F3-CBAF5045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B1B14-1B71-8F4B-AE3C-2C9297D7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506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5149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Redshift </a:t>
            </a:r>
            <a:r>
              <a:rPr lang="fr-FR" sz="3200" b="1" dirty="0" err="1">
                <a:solidFill>
                  <a:schemeClr val="accent4"/>
                </a:solidFill>
              </a:rPr>
              <a:t>space</a:t>
            </a:r>
            <a:r>
              <a:rPr lang="fr-FR" sz="3200" b="1" dirty="0">
                <a:solidFill>
                  <a:schemeClr val="accent4"/>
                </a:solidFill>
              </a:rPr>
              <a:t> distorsions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6" y="-167833"/>
            <a:ext cx="595375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6F1B7-4548-7344-8208-1EB12FDE487E}"/>
              </a:ext>
            </a:extLst>
          </p:cNvPr>
          <p:cNvSpPr txBox="1"/>
          <p:nvPr/>
        </p:nvSpPr>
        <p:spPr>
          <a:xfrm>
            <a:off x="5954485" y="1760080"/>
            <a:ext cx="5279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Finger</a:t>
            </a:r>
            <a:r>
              <a:rPr lang="fr-FR" sz="2000" dirty="0"/>
              <a:t> of </a:t>
            </a:r>
            <a:r>
              <a:rPr lang="fr-FR" sz="2000" dirty="0" err="1"/>
              <a:t>God</a:t>
            </a:r>
            <a:r>
              <a:rPr lang="fr-FR" sz="2000" dirty="0"/>
              <a:t> :</a:t>
            </a:r>
          </a:p>
          <a:p>
            <a:r>
              <a:rPr lang="fr-FR" sz="2000" dirty="0"/>
              <a:t>élongation le long de la ligne de visée</a:t>
            </a:r>
          </a:p>
          <a:p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Kaiser</a:t>
            </a:r>
          </a:p>
          <a:p>
            <a:r>
              <a:rPr lang="fr-FR" sz="2000" dirty="0"/>
              <a:t>aplatissement le long de la ligne de visée</a:t>
            </a:r>
          </a:p>
          <a:p>
            <a:r>
              <a:rPr lang="fr-FR" sz="2000" dirty="0"/>
              <a:t>+ amplification de la puissance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A01B4F-AF06-E240-A732-FD41095BD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7" y="1212294"/>
            <a:ext cx="5149167" cy="22167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0DFB6D-BF89-484F-97B6-82F7F2022DAB}"/>
                  </a:ext>
                </a:extLst>
              </p:cNvPr>
              <p:cNvSpPr/>
              <p:nvPr/>
            </p:nvSpPr>
            <p:spPr>
              <a:xfrm>
                <a:off x="5484833" y="4112180"/>
                <a:ext cx="5500224" cy="8082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0DFB6D-BF89-484F-97B6-82F7F2022D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833" y="4112180"/>
                <a:ext cx="5500224" cy="808298"/>
              </a:xfrm>
              <a:prstGeom prst="rect">
                <a:avLst/>
              </a:prstGeom>
              <a:blipFill>
                <a:blip r:embed="rId3"/>
                <a:stretch>
                  <a:fillRect r="-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7B873DA-9F53-5645-9AB7-7FC856808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93" y="3429000"/>
            <a:ext cx="3257825" cy="3321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BD361A-D9AF-E441-8302-7C1D1A111B21}"/>
              </a:ext>
            </a:extLst>
          </p:cNvPr>
          <p:cNvSpPr txBox="1"/>
          <p:nvPr/>
        </p:nvSpPr>
        <p:spPr>
          <a:xfrm>
            <a:off x="3477013" y="6536937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Hawkins et al. 2003</a:t>
            </a:r>
            <a:endParaRPr lang="fr-FR" sz="12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508B99-A13E-DA48-B7BF-2F0E1B3DF64C}"/>
              </a:ext>
            </a:extLst>
          </p:cNvPr>
          <p:cNvCxnSpPr/>
          <p:nvPr/>
        </p:nvCxnSpPr>
        <p:spPr>
          <a:xfrm flipV="1">
            <a:off x="4495800" y="3788229"/>
            <a:ext cx="0" cy="22968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BCA7CB-44F5-9348-8EF6-26615F978349}"/>
                  </a:ext>
                </a:extLst>
              </p:cNvPr>
              <p:cNvSpPr txBox="1"/>
              <p:nvPr/>
            </p:nvSpPr>
            <p:spPr>
              <a:xfrm>
                <a:off x="4495800" y="4779675"/>
                <a:ext cx="452495" cy="406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BCA7CB-44F5-9348-8EF6-26615F978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4779675"/>
                <a:ext cx="452495" cy="406586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910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F34D0-0A19-694A-B9E7-30FAD91B3FC9}"/>
                  </a:ext>
                </a:extLst>
              </p:cNvPr>
              <p:cNvSpPr txBox="1"/>
              <p:nvPr/>
            </p:nvSpPr>
            <p:spPr>
              <a:xfrm>
                <a:off x="335666" y="254643"/>
                <a:ext cx="24954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3200" b="1" dirty="0">
                    <a:solidFill>
                      <a:schemeClr val="accent4"/>
                    </a:solidFill>
                  </a:rPr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sz="32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endParaRPr lang="fr-FR" sz="32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F34D0-0A19-694A-B9E7-30FAD91B3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254643"/>
                <a:ext cx="2495491" cy="584775"/>
              </a:xfrm>
              <a:prstGeom prst="rect">
                <a:avLst/>
              </a:prstGeom>
              <a:blipFill>
                <a:blip r:embed="rId2"/>
                <a:stretch>
                  <a:fillRect l="-5556" t="-12766" b="-319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EE37C-6F6F-F047-9D32-A72D036BF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993" y="1193965"/>
            <a:ext cx="2692075" cy="855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E6D70-FAA3-7D42-9E9D-57950F572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654" y="2661576"/>
            <a:ext cx="4643666" cy="5423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2FCD32-E475-A949-B5FB-31AB1C1A5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611" y="3388480"/>
            <a:ext cx="4757660" cy="9035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46BB1F-4994-CD4A-8E69-5F67E8FFC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379" y="4263204"/>
            <a:ext cx="7972674" cy="9035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778FD5-9289-794A-B8D4-80983213D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0679" y="5694855"/>
            <a:ext cx="2676994" cy="7980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5F766E-A25F-654F-B2DD-9AAE5F0DC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9333" y="5549504"/>
            <a:ext cx="4313464" cy="10887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3FD332-D50E-1248-AF5F-2F97B72BD535}"/>
              </a:ext>
            </a:extLst>
          </p:cNvPr>
          <p:cNvSpPr txBox="1"/>
          <p:nvPr/>
        </p:nvSpPr>
        <p:spPr>
          <a:xfrm>
            <a:off x="979714" y="143691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Calcul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EAFA52-776C-6040-AC3E-D3940B98FFC6}"/>
              </a:ext>
            </a:extLst>
          </p:cNvPr>
          <p:cNvSpPr txBox="1"/>
          <p:nvPr/>
        </p:nvSpPr>
        <p:spPr>
          <a:xfrm>
            <a:off x="979714" y="526076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Distorsions 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25046F-91BF-A940-8E5F-D563C0748953}"/>
              </a:ext>
            </a:extLst>
          </p:cNvPr>
          <p:cNvSpPr txBox="1"/>
          <p:nvPr/>
        </p:nvSpPr>
        <p:spPr>
          <a:xfrm>
            <a:off x="979714" y="273997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Continu :</a:t>
            </a:r>
          </a:p>
        </p:txBody>
      </p:sp>
    </p:spTree>
    <p:extLst>
      <p:ext uri="{BB962C8B-B14F-4D97-AF65-F5344CB8AC3E}">
        <p14:creationId xmlns:p14="http://schemas.microsoft.com/office/powerpoint/2010/main" val="3809861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266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Distorsions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FC6A0-E315-DA41-BBF4-D2F2F65E3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861" y="2125770"/>
            <a:ext cx="4238172" cy="790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41A8CA-62EB-9847-8E8F-9702012F9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861" y="3429000"/>
            <a:ext cx="4523384" cy="10885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FE2575-F85F-E74A-ABF1-990F5C562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335" y="4063368"/>
            <a:ext cx="3242524" cy="27068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177A6F-CA9C-974D-AFD2-7A29EC4B3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10" y="1376247"/>
            <a:ext cx="3242524" cy="27068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0D62BD-C8F6-0C42-A4A3-967627BE7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6137" y="1414495"/>
            <a:ext cx="3270721" cy="27068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FEBE591-F7BA-064D-82EF-08E74E89A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007" y="4040024"/>
            <a:ext cx="3344274" cy="2762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B8B68-7074-814B-A5B0-B1D63BA3CA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861" y="4655457"/>
            <a:ext cx="4487636" cy="11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03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481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Covariances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AD272-7C40-0F45-B879-2BC84F76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30" y="2040718"/>
            <a:ext cx="3765726" cy="5720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71F915-4B46-2B4B-B7D2-E3624F64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30" y="2971163"/>
            <a:ext cx="5173039" cy="9597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BEC666-976C-744A-99AA-4B6B072CE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30" y="4507430"/>
            <a:ext cx="2568027" cy="476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E185D6-1C49-DD44-AE72-C57358160AA1}"/>
              </a:ext>
            </a:extLst>
          </p:cNvPr>
          <p:cNvSpPr txBox="1"/>
          <p:nvPr/>
        </p:nvSpPr>
        <p:spPr>
          <a:xfrm>
            <a:off x="594691" y="1461719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Covariance du bin A avec le bin 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8E646-A0F3-4442-87A7-D9E673635C81}"/>
              </a:ext>
            </a:extLst>
          </p:cNvPr>
          <p:cNvSpPr txBox="1"/>
          <p:nvPr/>
        </p:nvSpPr>
        <p:spPr>
          <a:xfrm>
            <a:off x="609600" y="4561114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Poids du bin A :</a:t>
            </a:r>
          </a:p>
        </p:txBody>
      </p:sp>
    </p:spTree>
    <p:extLst>
      <p:ext uri="{BB962C8B-B14F-4D97-AF65-F5344CB8AC3E}">
        <p14:creationId xmlns:p14="http://schemas.microsoft.com/office/powerpoint/2010/main" val="34161462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</a:t>
                </a:r>
              </a:p>
              <a:p>
                <a:r>
                  <a:rPr lang="fr-FR" sz="2000" dirty="0"/>
                  <a:t>+ </a:t>
                </a:r>
                <a:r>
                  <a:rPr lang="fr-FR" sz="2000" dirty="0">
                    <a:solidFill>
                      <a:schemeClr val="accent2"/>
                    </a:solidFill>
                  </a:rPr>
                  <a:t>combinaison</a:t>
                </a:r>
                <a:r>
                  <a:rPr lang="fr-FR" sz="2000" dirty="0"/>
                  <a:t> d’1 </a:t>
                </a:r>
                <a:r>
                  <a:rPr lang="fr-FR" sz="2000" dirty="0">
                    <a:solidFill>
                      <a:srgbClr val="0070C0"/>
                    </a:solidFill>
                  </a:rPr>
                  <a:t>interpolation</a:t>
                </a:r>
                <a:r>
                  <a:rPr lang="fr-FR" sz="2000" dirty="0"/>
                  <a:t> et d’1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extrapolation</a:t>
                </a:r>
              </a:p>
              <a:p>
                <a:pPr marL="1257300" lvl="2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blipFill>
                <a:blip r:embed="rId2"/>
                <a:stretch>
                  <a:fillRect l="-819" t="-1008" b="-11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28AB39-6719-5A44-BCF8-28F92808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066" y="72554"/>
            <a:ext cx="4191669" cy="3133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FFFBA4-6768-6A4D-9054-1F4EC0AF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458" y="3492661"/>
            <a:ext cx="3639838" cy="3133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E6250-0CBB-FB4B-9914-EBBF3F6B74CB}"/>
              </a:ext>
            </a:extLst>
          </p:cNvPr>
          <p:cNvSpPr txBox="1"/>
          <p:nvPr/>
        </p:nvSpPr>
        <p:spPr>
          <a:xfrm>
            <a:off x="9745884" y="319567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 = 2.38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335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Champs des QSO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4321657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E5282-7B32-B447-A0E8-AF80708143D5}"/>
              </a:ext>
            </a:extLst>
          </p:cNvPr>
          <p:cNvSpPr txBox="1"/>
          <p:nvPr/>
        </p:nvSpPr>
        <p:spPr>
          <a:xfrm>
            <a:off x="8616875" y="52206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interpolation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3D948-AA1C-D242-AAAC-1C968F63CC79}"/>
              </a:ext>
            </a:extLst>
          </p:cNvPr>
          <p:cNvSpPr txBox="1"/>
          <p:nvPr/>
        </p:nvSpPr>
        <p:spPr>
          <a:xfrm>
            <a:off x="8664042" y="215973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extrapolation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C2230-0AC0-2D42-B06A-D9B2D68B2B80}"/>
              </a:ext>
            </a:extLst>
          </p:cNvPr>
          <p:cNvSpPr txBox="1"/>
          <p:nvPr/>
        </p:nvSpPr>
        <p:spPr>
          <a:xfrm>
            <a:off x="8873641" y="129795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interpolation + extrapolation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27423C-6923-D041-BAFB-5CBEBB3FEC8F}"/>
              </a:ext>
            </a:extLst>
          </p:cNvPr>
          <p:cNvCxnSpPr>
            <a:cxnSpLocks/>
          </p:cNvCxnSpPr>
          <p:nvPr/>
        </p:nvCxnSpPr>
        <p:spPr>
          <a:xfrm>
            <a:off x="8954934" y="4937761"/>
            <a:ext cx="2790812" cy="30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E5CC0F-9CE5-644D-A93A-0949DA74922C}"/>
              </a:ext>
            </a:extLst>
          </p:cNvPr>
          <p:cNvCxnSpPr>
            <a:cxnSpLocks/>
          </p:cNvCxnSpPr>
          <p:nvPr/>
        </p:nvCxnSpPr>
        <p:spPr>
          <a:xfrm>
            <a:off x="8381214" y="1776762"/>
            <a:ext cx="35098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FBC73-B2D6-4247-AC1A-C60634755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567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0" name="Picture 159">
            <a:extLst>
              <a:ext uri="{FF2B5EF4-FFF2-40B4-BE49-F238E27FC236}">
                <a16:creationId xmlns:a16="http://schemas.microsoft.com/office/drawing/2014/main" id="{66154869-752F-6A4F-9019-871FC821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5" y="3867822"/>
            <a:ext cx="7662928" cy="2911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/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chemeClr val="accent4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/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Différence entre 3 et 4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>
                  <a:solidFill>
                    <a:srgbClr val="0070C0"/>
                  </a:solidFill>
                </a:endParaRPr>
              </a:p>
              <a:p>
                <a:r>
                  <a:rPr lang="fr-FR" sz="2000" dirty="0"/>
                  <a:t>négligeable</a:t>
                </a: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blipFill>
                <a:blip r:embed="rId5"/>
                <a:stretch>
                  <a:fillRect l="-1639"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4125B2-538D-8240-AC58-9617EA282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973BBE-CA4D-B34F-9466-993663310A41}"/>
              </a:ext>
            </a:extLst>
          </p:cNvPr>
          <p:cNvCxnSpPr>
            <a:cxnSpLocks/>
          </p:cNvCxnSpPr>
          <p:nvPr/>
        </p:nvCxnSpPr>
        <p:spPr>
          <a:xfrm>
            <a:off x="8120391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18775F-D097-124D-9491-D703218DD979}"/>
              </a:ext>
            </a:extLst>
          </p:cNvPr>
          <p:cNvCxnSpPr>
            <a:cxnSpLocks/>
          </p:cNvCxnSpPr>
          <p:nvPr/>
        </p:nvCxnSpPr>
        <p:spPr>
          <a:xfrm>
            <a:off x="8303845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825E2FD-966A-E14D-AAF3-9B5D9F3198B1}"/>
              </a:ext>
            </a:extLst>
          </p:cNvPr>
          <p:cNvCxnSpPr>
            <a:cxnSpLocks/>
          </p:cNvCxnSpPr>
          <p:nvPr/>
        </p:nvCxnSpPr>
        <p:spPr>
          <a:xfrm>
            <a:off x="8488212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5ED01-E78A-D041-BD38-50E50D15223A}"/>
              </a:ext>
            </a:extLst>
          </p:cNvPr>
          <p:cNvCxnSpPr>
            <a:cxnSpLocks/>
          </p:cNvCxnSpPr>
          <p:nvPr/>
        </p:nvCxnSpPr>
        <p:spPr>
          <a:xfrm>
            <a:off x="8668078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E64CC40-9088-BD49-B402-504882B5AE7B}"/>
              </a:ext>
            </a:extLst>
          </p:cNvPr>
          <p:cNvCxnSpPr>
            <a:cxnSpLocks/>
          </p:cNvCxnSpPr>
          <p:nvPr/>
        </p:nvCxnSpPr>
        <p:spPr>
          <a:xfrm>
            <a:off x="8854746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A965C0-EEC6-D447-90BA-344B4614D77A}"/>
              </a:ext>
            </a:extLst>
          </p:cNvPr>
          <p:cNvCxnSpPr>
            <a:cxnSpLocks/>
          </p:cNvCxnSpPr>
          <p:nvPr/>
        </p:nvCxnSpPr>
        <p:spPr>
          <a:xfrm>
            <a:off x="9035899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A43695E-2A10-A94C-AC11-4ABDC31802E5}"/>
              </a:ext>
            </a:extLst>
          </p:cNvPr>
          <p:cNvCxnSpPr>
            <a:cxnSpLocks/>
          </p:cNvCxnSpPr>
          <p:nvPr/>
        </p:nvCxnSpPr>
        <p:spPr>
          <a:xfrm>
            <a:off x="9220529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07005C-BF73-B840-AEAF-977815AFC645}"/>
              </a:ext>
            </a:extLst>
          </p:cNvPr>
          <p:cNvCxnSpPr>
            <a:cxnSpLocks/>
          </p:cNvCxnSpPr>
          <p:nvPr/>
        </p:nvCxnSpPr>
        <p:spPr>
          <a:xfrm>
            <a:off x="9403983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8ACB1BF-7641-7949-8A22-7CA8A0B18C1D}"/>
              </a:ext>
            </a:extLst>
          </p:cNvPr>
          <p:cNvCxnSpPr>
            <a:cxnSpLocks/>
          </p:cNvCxnSpPr>
          <p:nvPr/>
        </p:nvCxnSpPr>
        <p:spPr>
          <a:xfrm>
            <a:off x="9588350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6A0738A-D43D-1447-804A-63A3141C2A60}"/>
              </a:ext>
            </a:extLst>
          </p:cNvPr>
          <p:cNvCxnSpPr>
            <a:cxnSpLocks/>
          </p:cNvCxnSpPr>
          <p:nvPr/>
        </p:nvCxnSpPr>
        <p:spPr>
          <a:xfrm>
            <a:off x="7939416" y="3190500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D9A7A4C-7482-F041-BD65-CB7F93EC0F11}"/>
              </a:ext>
            </a:extLst>
          </p:cNvPr>
          <p:cNvCxnSpPr>
            <a:cxnSpLocks/>
          </p:cNvCxnSpPr>
          <p:nvPr/>
        </p:nvCxnSpPr>
        <p:spPr>
          <a:xfrm>
            <a:off x="7939416" y="300809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27CF387-DC09-2D49-99EF-2D678FFCD4CE}"/>
              </a:ext>
            </a:extLst>
          </p:cNvPr>
          <p:cNvCxnSpPr>
            <a:cxnSpLocks/>
          </p:cNvCxnSpPr>
          <p:nvPr/>
        </p:nvCxnSpPr>
        <p:spPr>
          <a:xfrm>
            <a:off x="7939416" y="2830696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B7532FE-F7EF-F245-AA9A-62339F44D372}"/>
              </a:ext>
            </a:extLst>
          </p:cNvPr>
          <p:cNvCxnSpPr>
            <a:cxnSpLocks/>
          </p:cNvCxnSpPr>
          <p:nvPr/>
        </p:nvCxnSpPr>
        <p:spPr>
          <a:xfrm>
            <a:off x="7939416" y="2647575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A317A4-41FA-5946-88D5-D11BED103A5D}"/>
              </a:ext>
            </a:extLst>
          </p:cNvPr>
          <p:cNvCxnSpPr>
            <a:cxnSpLocks/>
          </p:cNvCxnSpPr>
          <p:nvPr/>
        </p:nvCxnSpPr>
        <p:spPr>
          <a:xfrm>
            <a:off x="7939416" y="2465169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1522BD-2579-0D4A-8182-101961BF0C7A}"/>
              </a:ext>
            </a:extLst>
          </p:cNvPr>
          <p:cNvCxnSpPr>
            <a:cxnSpLocks/>
          </p:cNvCxnSpPr>
          <p:nvPr/>
        </p:nvCxnSpPr>
        <p:spPr>
          <a:xfrm>
            <a:off x="7939416" y="2273483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6461C-B7F8-0E40-947F-DB380023B211}"/>
              </a:ext>
            </a:extLst>
          </p:cNvPr>
          <p:cNvCxnSpPr>
            <a:cxnSpLocks/>
          </p:cNvCxnSpPr>
          <p:nvPr/>
        </p:nvCxnSpPr>
        <p:spPr>
          <a:xfrm>
            <a:off x="7939416" y="2090362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DB4F816-6934-1645-B22B-56EA7B895DF1}"/>
              </a:ext>
            </a:extLst>
          </p:cNvPr>
          <p:cNvCxnSpPr>
            <a:cxnSpLocks/>
          </p:cNvCxnSpPr>
          <p:nvPr/>
        </p:nvCxnSpPr>
        <p:spPr>
          <a:xfrm>
            <a:off x="7939416" y="190795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D5A732-C272-F940-9E23-92ED5DD81AAF}"/>
              </a:ext>
            </a:extLst>
          </p:cNvPr>
          <p:cNvCxnSpPr>
            <a:cxnSpLocks/>
          </p:cNvCxnSpPr>
          <p:nvPr/>
        </p:nvCxnSpPr>
        <p:spPr>
          <a:xfrm>
            <a:off x="7939416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3B89BB-7A4C-4E4F-AC7E-F6382E29907A}"/>
              </a:ext>
            </a:extLst>
          </p:cNvPr>
          <p:cNvCxnSpPr>
            <a:cxnSpLocks/>
          </p:cNvCxnSpPr>
          <p:nvPr/>
        </p:nvCxnSpPr>
        <p:spPr>
          <a:xfrm>
            <a:off x="7939416" y="3357188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ross 58">
            <a:extLst>
              <a:ext uri="{FF2B5EF4-FFF2-40B4-BE49-F238E27FC236}">
                <a16:creationId xmlns:a16="http://schemas.microsoft.com/office/drawing/2014/main" id="{C9B345C7-F2CF-3F42-8879-55C1A0E35B35}"/>
              </a:ext>
            </a:extLst>
          </p:cNvPr>
          <p:cNvSpPr/>
          <p:nvPr/>
        </p:nvSpPr>
        <p:spPr>
          <a:xfrm>
            <a:off x="8697613" y="2493226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1D244A-E1F9-9942-BB94-6F8EB45C3BD5}"/>
              </a:ext>
            </a:extLst>
          </p:cNvPr>
          <p:cNvCxnSpPr>
            <a:cxnSpLocks/>
          </p:cNvCxnSpPr>
          <p:nvPr/>
        </p:nvCxnSpPr>
        <p:spPr>
          <a:xfrm>
            <a:off x="7939416" y="17079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4D45BB91-D4DD-9249-9073-8D462B61604C}"/>
              </a:ext>
            </a:extLst>
          </p:cNvPr>
          <p:cNvSpPr/>
          <p:nvPr/>
        </p:nvSpPr>
        <p:spPr>
          <a:xfrm>
            <a:off x="8117553" y="1907965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18D7BCB-1F47-1B44-9AB5-20F8910F9ADF}"/>
              </a:ext>
            </a:extLst>
          </p:cNvPr>
          <p:cNvCxnSpPr>
            <a:cxnSpLocks/>
          </p:cNvCxnSpPr>
          <p:nvPr/>
        </p:nvCxnSpPr>
        <p:spPr>
          <a:xfrm>
            <a:off x="9886189" y="1907956"/>
            <a:ext cx="0" cy="55721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2F7670E-CF40-3946-A058-74A38CC61081}"/>
              </a:ext>
            </a:extLst>
          </p:cNvPr>
          <p:cNvSpPr txBox="1"/>
          <p:nvPr/>
        </p:nvSpPr>
        <p:spPr>
          <a:xfrm>
            <a:off x="9954234" y="2001896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voxcels</a:t>
            </a:r>
            <a:endParaRPr lang="fr-FR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915049D-00E9-C845-B861-3D5CE82CB40E}"/>
              </a:ext>
            </a:extLst>
          </p:cNvPr>
          <p:cNvCxnSpPr>
            <a:cxnSpLocks/>
          </p:cNvCxnSpPr>
          <p:nvPr/>
        </p:nvCxnSpPr>
        <p:spPr>
          <a:xfrm flipH="1" flipV="1">
            <a:off x="8779425" y="2601135"/>
            <a:ext cx="1478903" cy="589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32E0ED1-D173-6744-B865-251A4FE5502D}"/>
              </a:ext>
            </a:extLst>
          </p:cNvPr>
          <p:cNvSpPr txBox="1"/>
          <p:nvPr/>
        </p:nvSpPr>
        <p:spPr>
          <a:xfrm>
            <a:off x="10307389" y="30080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voxcel</a:t>
            </a:r>
            <a:r>
              <a:rPr lang="fr-FR" dirty="0"/>
              <a:t> central</a:t>
            </a:r>
          </a:p>
        </p:txBody>
      </p:sp>
    </p:spTree>
    <p:extLst>
      <p:ext uri="{BB962C8B-B14F-4D97-AF65-F5344CB8AC3E}">
        <p14:creationId xmlns:p14="http://schemas.microsoft.com/office/powerpoint/2010/main" val="2259665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C8624C-3CDF-0A42-8827-52755B34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06"/>
          <a:stretch/>
        </p:blipFill>
        <p:spPr>
          <a:xfrm>
            <a:off x="6494506" y="543745"/>
            <a:ext cx="5697494" cy="27613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24"/>
          <a:stretch/>
        </p:blipFill>
        <p:spPr>
          <a:xfrm>
            <a:off x="6489302" y="3305075"/>
            <a:ext cx="5702698" cy="30638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5726248" cy="3741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&lt;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200" dirty="0"/>
                  <a:t> ?</a:t>
                </a:r>
              </a:p>
              <a:p>
                <a:r>
                  <a:rPr lang="fr-FR" sz="2200" dirty="0"/>
                  <a:t>	</a:t>
                </a:r>
                <a:r>
                  <a:rPr lang="fr-FR" sz="2200" dirty="0">
                    <a:sym typeface="Wingdings" pitchFamily="2" charset="2"/>
                  </a:rPr>
                  <a:t> </a:t>
                </a:r>
                <a:r>
                  <a:rPr lang="fr-FR" sz="2200" dirty="0">
                    <a:solidFill>
                      <a:schemeClr val="accent4"/>
                    </a:solidFill>
                    <a:sym typeface="Wingdings" pitchFamily="2" charset="2"/>
                  </a:rPr>
                  <a:t>traceurs</a:t>
                </a:r>
                <a:r>
                  <a:rPr lang="fr-FR" sz="2200" dirty="0">
                    <a:sym typeface="Wingdings" pitchFamily="2" charset="2"/>
                  </a:rPr>
                  <a:t> (galaxies,…)</a:t>
                </a:r>
                <a:endParaRPr lang="fr-FR" sz="2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5726248" cy="3741345"/>
              </a:xfrm>
              <a:prstGeom prst="rect">
                <a:avLst/>
              </a:prstGeom>
              <a:blipFill>
                <a:blip r:embed="rId4"/>
                <a:stretch>
                  <a:fillRect l="-1549" t="-1014" r="-442" b="-23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173388" y="3940126"/>
                <a:ext cx="27960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388" y="3940126"/>
                <a:ext cx="279608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/>
              <p:nvPr/>
            </p:nvSpPr>
            <p:spPr>
              <a:xfrm>
                <a:off x="1668910" y="5328591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sz="2000" dirty="0"/>
                  <a:t>  	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910" y="5328591"/>
                <a:ext cx="6096000" cy="400110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/>
              <p:nvPr/>
            </p:nvSpPr>
            <p:spPr>
              <a:xfrm>
                <a:off x="2595730" y="6154312"/>
                <a:ext cx="2820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biais linéaire du traceur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730" y="6154312"/>
                <a:ext cx="2820900" cy="369332"/>
              </a:xfrm>
              <a:prstGeom prst="rect">
                <a:avLst/>
              </a:prstGeom>
              <a:blipFill>
                <a:blip r:embed="rId7"/>
                <a:stretch>
                  <a:fillRect l="-1794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2753B5-4AAA-2C4E-A38F-0618B48BE074}"/>
              </a:ext>
            </a:extLst>
          </p:cNvPr>
          <p:cNvCxnSpPr>
            <a:cxnSpLocks/>
          </p:cNvCxnSpPr>
          <p:nvPr/>
        </p:nvCxnSpPr>
        <p:spPr>
          <a:xfrm>
            <a:off x="2420561" y="5783481"/>
            <a:ext cx="226946" cy="351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720569" y="1302888"/>
                <a:ext cx="13356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569" y="1302888"/>
                <a:ext cx="1335622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4741C-43C3-2A4B-9CE3-34507896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2DC0677-8211-294F-AF4A-3821A39F5BAA}"/>
              </a:ext>
            </a:extLst>
          </p:cNvPr>
          <p:cNvSpPr/>
          <p:nvPr/>
        </p:nvSpPr>
        <p:spPr>
          <a:xfrm>
            <a:off x="9720569" y="1302887"/>
            <a:ext cx="1335622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1A5732-59EC-474D-B030-D4CB71422757}"/>
              </a:ext>
            </a:extLst>
          </p:cNvPr>
          <p:cNvSpPr/>
          <p:nvPr/>
        </p:nvSpPr>
        <p:spPr>
          <a:xfrm>
            <a:off x="9173387" y="3940126"/>
            <a:ext cx="2757171" cy="39758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38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192B6E-47A8-B245-8436-648479040A76}"/>
              </a:ext>
            </a:extLst>
          </p:cNvPr>
          <p:cNvSpPr txBox="1"/>
          <p:nvPr/>
        </p:nvSpPr>
        <p:spPr>
          <a:xfrm>
            <a:off x="335666" y="254643"/>
            <a:ext cx="276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FGPA formula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F0583F-77FF-0E46-A9DD-3FED052EAD2B}"/>
              </a:ext>
            </a:extLst>
          </p:cNvPr>
          <p:cNvSpPr/>
          <p:nvPr/>
        </p:nvSpPr>
        <p:spPr>
          <a:xfrm>
            <a:off x="-238755" y="-167833"/>
            <a:ext cx="48651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694662E-6B20-BF41-BE55-3E3114FBA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583" y="1261221"/>
            <a:ext cx="4605227" cy="5911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3ED05E-395D-814D-9AD3-627BC8D95A3A}"/>
              </a:ext>
            </a:extLst>
          </p:cNvPr>
          <p:cNvSpPr txBox="1"/>
          <p:nvPr/>
        </p:nvSpPr>
        <p:spPr>
          <a:xfrm>
            <a:off x="335666" y="1372129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photo-</a:t>
            </a:r>
            <a:r>
              <a:rPr lang="fr-FR" dirty="0" err="1"/>
              <a:t>ionization</a:t>
            </a:r>
            <a:r>
              <a:rPr lang="fr-FR" dirty="0"/>
              <a:t> </a:t>
            </a:r>
            <a:r>
              <a:rPr lang="fr-FR" dirty="0" err="1"/>
              <a:t>equilibrium</a:t>
            </a:r>
            <a:r>
              <a:rPr lang="fr-FR" dirty="0"/>
              <a:t> 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0C4858B-B5E4-9D4E-84A8-7F0DC1F96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29" y="1881085"/>
            <a:ext cx="4958959" cy="7870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1DADDCD-300A-9F42-BAB2-15BA0A5C9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102" y="2635541"/>
            <a:ext cx="4230532" cy="86552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999696-B3B4-6B46-8F4F-4B1DEB634919}"/>
              </a:ext>
            </a:extLst>
          </p:cNvPr>
          <p:cNvSpPr txBox="1"/>
          <p:nvPr/>
        </p:nvSpPr>
        <p:spPr>
          <a:xfrm>
            <a:off x="3873564" y="295311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endParaRPr lang="fr-FR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4EDD039-F979-D14A-8375-9D4EF637D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364" y="3762424"/>
            <a:ext cx="2785966" cy="42675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6BC51A3-93F0-844F-BFA5-29638B16FB82}"/>
              </a:ext>
            </a:extLst>
          </p:cNvPr>
          <p:cNvSpPr txBox="1"/>
          <p:nvPr/>
        </p:nvSpPr>
        <p:spPr>
          <a:xfrm>
            <a:off x="2779411" y="3762424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with</a:t>
            </a:r>
            <a:endParaRPr lang="fr-FR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B03DE1-F70A-E444-9CA8-EA6360794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874" y="3688165"/>
            <a:ext cx="2306674" cy="44359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47E54D2-DE62-934E-8A52-E7417D929C48}"/>
              </a:ext>
            </a:extLst>
          </p:cNvPr>
          <p:cNvSpPr txBox="1"/>
          <p:nvPr/>
        </p:nvSpPr>
        <p:spPr>
          <a:xfrm>
            <a:off x="7384049" y="376242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56DB8B-137E-A440-8A13-DD9B5D2BC512}"/>
              </a:ext>
            </a:extLst>
          </p:cNvPr>
          <p:cNvSpPr txBox="1"/>
          <p:nvPr/>
        </p:nvSpPr>
        <p:spPr>
          <a:xfrm>
            <a:off x="914400" y="5050465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 </a:t>
            </a:r>
            <a:endParaRPr lang="fr-FR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35D2979-8C6C-344C-9888-36CE137844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2359" y="4711902"/>
            <a:ext cx="5282009" cy="93261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594B242-0A50-E043-A535-7C2DEB13B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8060" y="5947388"/>
            <a:ext cx="3807940" cy="4397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3B2C3A-8D58-A049-AAB5-3406F1D33DDE}"/>
                  </a:ext>
                </a:extLst>
              </p:cNvPr>
              <p:cNvSpPr txBox="1"/>
              <p:nvPr/>
            </p:nvSpPr>
            <p:spPr>
              <a:xfrm>
                <a:off x="5845628" y="750599"/>
                <a:ext cx="26827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p>
                        <m:sSupPr>
                          <m:ctrl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3B2C3A-8D58-A049-AAB5-3406F1D33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628" y="750599"/>
                <a:ext cx="2682786" cy="461665"/>
              </a:xfrm>
              <a:prstGeom prst="rect">
                <a:avLst/>
              </a:prstGeom>
              <a:blipFill>
                <a:blip r:embed="rId9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3F58122-8238-E140-B593-E82365DFB1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1392" y="4667790"/>
            <a:ext cx="1538676" cy="1008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3AF151-27CE-1D4D-A470-0BDD31E5D05C}"/>
              </a:ext>
            </a:extLst>
          </p:cNvPr>
          <p:cNvSpPr txBox="1"/>
          <p:nvPr/>
        </p:nvSpPr>
        <p:spPr>
          <a:xfrm>
            <a:off x="8556171" y="6324600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Crédits: Jim Rich</a:t>
            </a:r>
          </a:p>
        </p:txBody>
      </p:sp>
    </p:spTree>
    <p:extLst>
      <p:ext uri="{BB962C8B-B14F-4D97-AF65-F5344CB8AC3E}">
        <p14:creationId xmlns:p14="http://schemas.microsoft.com/office/powerpoint/2010/main" val="25430500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973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densité à petite échelle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Taille des </a:t>
                </a:r>
                <a:r>
                  <a:rPr lang="fr-FR" sz="2000" dirty="0" err="1"/>
                  <a:t>voxels</a:t>
                </a:r>
                <a:r>
                  <a:rPr lang="fr-FR" sz="2000" dirty="0"/>
                  <a:t> + lissage gaussien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manque de puissance à petite échelle :</a:t>
                </a:r>
              </a:p>
              <a:p>
                <a:pPr lvl="2"/>
                <a:r>
                  <a:rPr lang="fr-FR" sz="2000" dirty="0">
                    <a:sym typeface="Wingdings" pitchFamily="2" charset="2"/>
                  </a:rPr>
                  <a:t>- pas important pour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</a:p>
              <a:p>
                <a:r>
                  <a:rPr lang="fr-FR" sz="2000" dirty="0"/>
                  <a:t>		- important pour 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fr-FR" sz="2000" dirty="0"/>
                  <a:t> 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		</a:t>
                </a:r>
                <a:r>
                  <a:rPr lang="fr-FR" sz="2000" dirty="0"/>
                  <a:t> important pour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</m:e>
                    </m:nary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973395"/>
              </a:xfrm>
              <a:prstGeom prst="rect">
                <a:avLst/>
              </a:prstGeom>
              <a:blipFill>
                <a:blip r:embed="rId2"/>
                <a:stretch>
                  <a:fillRect l="-819" t="-1278" b="-217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097906" y="5381555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FR" sz="2000" dirty="0"/>
                  <a:t> correcte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906" y="5381555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081" t="-2857" b="-76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9D98A3-C962-ED48-A990-92E5A0773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951" y="2755606"/>
            <a:ext cx="5393791" cy="4052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FAFD9D-DFFA-F64A-B4FC-81CDDFAAE987}"/>
                  </a:ext>
                </a:extLst>
              </p:cNvPr>
              <p:cNvSpPr txBox="1"/>
              <p:nvPr/>
            </p:nvSpPr>
            <p:spPr>
              <a:xfrm>
                <a:off x="8698717" y="3039970"/>
                <a:ext cx="28711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4"/>
                    </a:solidFill>
                  </a:rPr>
                  <a:t> (lissage gaussien)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FAFD9D-DFFA-F64A-B4FC-81CDDFAAE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717" y="3039970"/>
                <a:ext cx="2871112" cy="646331"/>
              </a:xfrm>
              <a:prstGeom prst="rect">
                <a:avLst/>
              </a:prstGeom>
              <a:blipFill>
                <a:blip r:embed="rId5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F1D35-C9DC-D64A-B1DD-600CDF3E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3DE7F2-5D0B-414A-B553-812794F8C17C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F69A4D6-3F29-0245-BA25-A61A1A95FFF9}"/>
              </a:ext>
            </a:extLst>
          </p:cNvPr>
          <p:cNvSpPr/>
          <p:nvPr/>
        </p:nvSpPr>
        <p:spPr>
          <a:xfrm>
            <a:off x="8651804" y="3039970"/>
            <a:ext cx="2783546" cy="646331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6E5B88-559C-B24F-9649-F926AE37FCA2}"/>
              </a:ext>
            </a:extLst>
          </p:cNvPr>
          <p:cNvGrpSpPr/>
          <p:nvPr/>
        </p:nvGrpSpPr>
        <p:grpSpPr>
          <a:xfrm>
            <a:off x="6288639" y="2755606"/>
            <a:ext cx="5393791" cy="4040544"/>
            <a:chOff x="6222951" y="2755604"/>
            <a:chExt cx="5393791" cy="40405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541730-E03A-7148-84BF-1E9E01594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2951" y="2755604"/>
              <a:ext cx="5393791" cy="404054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3C888A0-9741-D248-8860-1414E6DE94A4}"/>
                    </a:ext>
                  </a:extLst>
                </p:cNvPr>
                <p:cNvSpPr txBox="1"/>
                <p:nvPr/>
              </p:nvSpPr>
              <p:spPr>
                <a:xfrm>
                  <a:off x="8317307" y="2934747"/>
                  <a:ext cx="13777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𝑚𝑎𝑡𝑖</m:t>
                            </m:r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</m:t>
                            </m:r>
                          </m:sub>
                        </m:sSub>
                      </m:oMath>
                    </m:oMathPara>
                  </a14:m>
                  <a:endParaRPr lang="fr-FR" sz="20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3C888A0-9741-D248-8860-1414E6DE9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7307" y="2934747"/>
                  <a:ext cx="1377749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4E444B6-D068-C448-B3EA-7A5E7550C3D2}"/>
                    </a:ext>
                  </a:extLst>
                </p:cNvPr>
                <p:cNvSpPr txBox="1"/>
                <p:nvPr/>
              </p:nvSpPr>
              <p:spPr>
                <a:xfrm>
                  <a:off x="8357903" y="3229862"/>
                  <a:ext cx="31683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𝑚𝑎𝑡𝑖</m:t>
                          </m:r>
                          <m:r>
                            <a:rPr lang="en-US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</m:t>
                          </m:r>
                        </m:sub>
                      </m:sSub>
                    </m:oMath>
                  </a14:m>
                  <a:r>
                    <a:rPr lang="fr-FR" sz="2000" dirty="0">
                      <a:solidFill>
                        <a:schemeClr val="accent4"/>
                      </a:solidFill>
                    </a:rPr>
                    <a:t> </a:t>
                  </a:r>
                  <a:r>
                    <a:rPr lang="fr-FR" dirty="0">
                      <a:solidFill>
                        <a:schemeClr val="accent4"/>
                      </a:solidFill>
                    </a:rPr>
                    <a:t>(lissage gaussien)</a:t>
                  </a:r>
                  <a:endParaRPr lang="fr-FR" sz="20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4E444B6-D068-C448-B3EA-7A5E7550C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7903" y="3229862"/>
                  <a:ext cx="3168303" cy="400110"/>
                </a:xfrm>
                <a:prstGeom prst="rect">
                  <a:avLst/>
                </a:prstGeom>
                <a:blipFill>
                  <a:blip r:embed="rId8"/>
                  <a:stretch>
                    <a:fillRect r="-398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5CC121C-CE5E-B945-8D56-8CEA9E8F1234}"/>
              </a:ext>
            </a:extLst>
          </p:cNvPr>
          <p:cNvSpPr/>
          <p:nvPr/>
        </p:nvSpPr>
        <p:spPr>
          <a:xfrm>
            <a:off x="8357902" y="2931073"/>
            <a:ext cx="3168303" cy="75522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7BBE8F-3F48-5842-BDFD-85B6051B5BFC}"/>
              </a:ext>
            </a:extLst>
          </p:cNvPr>
          <p:cNvGrpSpPr/>
          <p:nvPr/>
        </p:nvGrpSpPr>
        <p:grpSpPr>
          <a:xfrm>
            <a:off x="6165534" y="2755607"/>
            <a:ext cx="5479154" cy="4040543"/>
            <a:chOff x="6137588" y="2755604"/>
            <a:chExt cx="5479154" cy="40405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D7C82D-A46B-514A-B621-72742BF3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37588" y="2755604"/>
              <a:ext cx="5479154" cy="404054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6EC5CF-CCDC-2D4D-8C25-0AFC9112C07F}"/>
                    </a:ext>
                  </a:extLst>
                </p:cNvPr>
                <p:cNvSpPr txBox="1"/>
                <p:nvPr/>
              </p:nvSpPr>
              <p:spPr>
                <a:xfrm>
                  <a:off x="8692050" y="3319148"/>
                  <a:ext cx="2846805" cy="3924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</m:oMath>
                  </a14:m>
                  <a:r>
                    <a:rPr lang="fr-FR" dirty="0">
                      <a:solidFill>
                        <a:schemeClr val="accent4"/>
                      </a:solidFill>
                    </a:rPr>
                    <a:t>lissage gaussien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6EC5CF-CCDC-2D4D-8C25-0AFC9112C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2050" y="3319148"/>
                  <a:ext cx="2846805" cy="392415"/>
                </a:xfrm>
                <a:prstGeom prst="rect">
                  <a:avLst/>
                </a:prstGeom>
                <a:blipFill>
                  <a:blip r:embed="rId10"/>
                  <a:stretch>
                    <a:fillRect b="-2187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FDB4B2C-CCA8-2347-815E-6EDD1429D60F}"/>
                    </a:ext>
                  </a:extLst>
                </p:cNvPr>
                <p:cNvSpPr txBox="1"/>
                <p:nvPr/>
              </p:nvSpPr>
              <p:spPr>
                <a:xfrm>
                  <a:off x="8637053" y="2911743"/>
                  <a:ext cx="1076064" cy="4257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  <m:sup>
                            <m: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bSup>
                      </m:oMath>
                    </m:oMathPara>
                  </a14:m>
                  <a:endParaRPr lang="fr-FR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FDB4B2C-CCA8-2347-815E-6EDD1429D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053" y="2911743"/>
                  <a:ext cx="1076064" cy="425758"/>
                </a:xfrm>
                <a:prstGeom prst="rect">
                  <a:avLst/>
                </a:prstGeom>
                <a:blipFill>
                  <a:blip r:embed="rId11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765A7F0-E02B-0C40-94CF-8DAC71EE10C5}"/>
              </a:ext>
            </a:extLst>
          </p:cNvPr>
          <p:cNvSpPr/>
          <p:nvPr/>
        </p:nvSpPr>
        <p:spPr>
          <a:xfrm>
            <a:off x="8634320" y="2934145"/>
            <a:ext cx="2902917" cy="79572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6836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 animBg="1"/>
      <p:bldP spid="3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3986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Les petites échelles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48651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A543F-9DE9-EE4A-B55A-BFB54B7A3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0" y="1349827"/>
            <a:ext cx="4458412" cy="3418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3D433C-9FEA-3B4B-852B-D627B2AD9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013" y="3429000"/>
            <a:ext cx="4346234" cy="3329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D938BA-6C40-514C-A5DD-2133FD3A9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849" y="152397"/>
            <a:ext cx="3823407" cy="3061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A09407-02F6-4C44-9DE3-38DF34F1DE9D}"/>
              </a:ext>
            </a:extLst>
          </p:cNvPr>
          <p:cNvSpPr txBox="1"/>
          <p:nvPr/>
        </p:nvSpPr>
        <p:spPr>
          <a:xfrm>
            <a:off x="707572" y="5093515"/>
            <a:ext cx="3206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matière</a:t>
            </a:r>
          </a:p>
          <a:p>
            <a:r>
              <a:rPr lang="fr-FR" dirty="0">
                <a:solidFill>
                  <a:srgbClr val="0049C0"/>
                </a:solidFill>
              </a:rPr>
              <a:t>+ lissage gaussien</a:t>
            </a:r>
          </a:p>
          <a:p>
            <a:r>
              <a:rPr lang="fr-FR" dirty="0">
                <a:solidFill>
                  <a:schemeClr val="accent2"/>
                </a:solidFill>
              </a:rPr>
              <a:t>+ effet de la taille des </a:t>
            </a:r>
            <a:r>
              <a:rPr lang="fr-FR" dirty="0" err="1">
                <a:solidFill>
                  <a:schemeClr val="accent2"/>
                </a:solidFill>
              </a:rPr>
              <a:t>voxels</a:t>
            </a:r>
            <a:endParaRPr lang="fr-FR" dirty="0">
              <a:solidFill>
                <a:schemeClr val="accent2"/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+ lissage gauss + taille </a:t>
            </a:r>
            <a:r>
              <a:rPr lang="fr-FR" dirty="0" err="1">
                <a:solidFill>
                  <a:srgbClr val="FF0000"/>
                </a:solidFill>
              </a:rPr>
              <a:t>voxels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12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70E256-35C5-A64E-8EA6-63F2D09FD9DF}"/>
              </a:ext>
            </a:extLst>
          </p:cNvPr>
          <p:cNvSpPr txBox="1"/>
          <p:nvPr/>
        </p:nvSpPr>
        <p:spPr>
          <a:xfrm>
            <a:off x="335666" y="254643"/>
            <a:ext cx="2459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Les RSD </a:t>
            </a:r>
            <a:r>
              <a:rPr lang="fr-FR" sz="3200" b="1" dirty="0" err="1">
                <a:solidFill>
                  <a:schemeClr val="accent4"/>
                </a:solidFill>
              </a:rPr>
              <a:t>Lya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EE0694-EDD3-4A4A-AF4A-D9743ADA7CF2}"/>
              </a:ext>
            </a:extLst>
          </p:cNvPr>
          <p:cNvSpPr/>
          <p:nvPr/>
        </p:nvSpPr>
        <p:spPr>
          <a:xfrm>
            <a:off x="-238755" y="-167833"/>
            <a:ext cx="368952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3C0067-C89D-AF40-BD23-645E91CC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34" y="1693632"/>
            <a:ext cx="2075081" cy="501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669B5C-C229-414D-AB91-66150B511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20" y="2611179"/>
            <a:ext cx="5053788" cy="4510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4ADE8E-23D1-B94C-8D22-8711443BCAE8}"/>
              </a:ext>
            </a:extLst>
          </p:cNvPr>
          <p:cNvSpPr txBox="1"/>
          <p:nvPr/>
        </p:nvSpPr>
        <p:spPr>
          <a:xfrm>
            <a:off x="3965945" y="1759579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1st solution, </a:t>
            </a:r>
            <a:r>
              <a:rPr lang="fr-FR" dirty="0" err="1">
                <a:sym typeface="Wingdings" pitchFamily="2" charset="2"/>
              </a:rPr>
              <a:t>too</a:t>
            </a:r>
            <a:r>
              <a:rPr lang="fr-FR" dirty="0">
                <a:sym typeface="Wingdings" pitchFamily="2" charset="2"/>
              </a:rPr>
              <a:t> few RSD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0F98CE-1F47-B842-A4EB-F19421F290FA}"/>
                  </a:ext>
                </a:extLst>
              </p:cNvPr>
              <p:cNvSpPr txBox="1"/>
              <p:nvPr/>
            </p:nvSpPr>
            <p:spPr>
              <a:xfrm>
                <a:off x="6096000" y="2692914"/>
                <a:ext cx="5670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ym typeface="Wingdings" pitchFamily="2" charset="2"/>
                  </a:rPr>
                  <a:t> right </a:t>
                </a:r>
                <a:r>
                  <a:rPr lang="fr-FR" dirty="0" err="1">
                    <a:sym typeface="Wingdings" pitchFamily="2" charset="2"/>
                  </a:rPr>
                  <a:t>amount</a:t>
                </a:r>
                <a:r>
                  <a:rPr lang="fr-FR" dirty="0">
                    <a:sym typeface="Wingdings" pitchFamily="2" charset="2"/>
                  </a:rPr>
                  <a:t> of RSD, but a lot of pixels </a:t>
                </a:r>
                <a:r>
                  <a:rPr lang="fr-FR" dirty="0" err="1">
                    <a:sym typeface="Wingdings" pitchFamily="2" charset="2"/>
                  </a:rPr>
                  <a:t>with</a:t>
                </a:r>
                <a:r>
                  <a:rPr lang="fr-F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&lt;0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0F98CE-1F47-B842-A4EB-F19421F29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92914"/>
                <a:ext cx="5670270" cy="369332"/>
              </a:xfrm>
              <a:prstGeom prst="rect">
                <a:avLst/>
              </a:prstGeom>
              <a:blipFill>
                <a:blip r:embed="rId4"/>
                <a:stretch>
                  <a:fillRect l="-897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5D01DE4-539E-6C40-A1C2-533237052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34" y="4181911"/>
            <a:ext cx="5956595" cy="7143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41681F-8960-A34E-818D-32B9BEAA2D36}"/>
                  </a:ext>
                </a:extLst>
              </p:cNvPr>
              <p:cNvSpPr txBox="1"/>
              <p:nvPr/>
            </p:nvSpPr>
            <p:spPr>
              <a:xfrm>
                <a:off x="7145079" y="4354439"/>
                <a:ext cx="483991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right </a:t>
                </a:r>
                <a:r>
                  <a:rPr lang="fr-FR" dirty="0" err="1">
                    <a:sym typeface="Wingdings" pitchFamily="2" charset="2"/>
                  </a:rPr>
                  <a:t>amount</a:t>
                </a:r>
                <a:r>
                  <a:rPr lang="fr-FR" dirty="0">
                    <a:sym typeface="Wingdings" pitchFamily="2" charset="2"/>
                  </a:rPr>
                  <a:t> of RSD, all pixels </a:t>
                </a:r>
                <a:r>
                  <a:rPr lang="fr-FR" dirty="0" err="1">
                    <a:sym typeface="Wingdings" pitchFamily="2" charset="2"/>
                  </a:rPr>
                  <a:t>with</a:t>
                </a:r>
                <a:r>
                  <a:rPr lang="fr-F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0</m:t>
                    </m:r>
                  </m:oMath>
                </a14:m>
                <a:r>
                  <a:rPr lang="fr-FR" dirty="0"/>
                  <a:t>,</a:t>
                </a:r>
              </a:p>
              <a:p>
                <a:r>
                  <a:rPr lang="fr-FR" dirty="0" err="1"/>
                  <a:t>gives</a:t>
                </a:r>
                <a:r>
                  <a:rPr lang="fr-FR" dirty="0"/>
                  <a:t> Kaiser formula</a:t>
                </a:r>
              </a:p>
              <a:p>
                <a:r>
                  <a:rPr lang="fr-FR" dirty="0"/>
                  <a:t>+ </a:t>
                </a:r>
                <a:r>
                  <a:rPr lang="fr-FR" dirty="0" err="1"/>
                  <a:t>allow</a:t>
                </a:r>
                <a:r>
                  <a:rPr lang="fr-FR" dirty="0"/>
                  <a:t> for </a:t>
                </a:r>
                <a:r>
                  <a:rPr lang="fr-FR" dirty="0" err="1"/>
                  <a:t>prediction</a:t>
                </a:r>
                <a:endParaRPr lang="fr-F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41681F-8960-A34E-818D-32B9BEAA2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079" y="4354439"/>
                <a:ext cx="4839915" cy="923330"/>
              </a:xfrm>
              <a:prstGeom prst="rect">
                <a:avLst/>
              </a:prstGeom>
              <a:blipFill>
                <a:blip r:embed="rId6"/>
                <a:stretch>
                  <a:fillRect l="-1047" t="-2703" b="-81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443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La prédiction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68952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67323-0923-FB47-8D65-EB4ED0DA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21" y="1556795"/>
            <a:ext cx="8087585" cy="1302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C48A1E-EB53-8E46-902D-77D404CD8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79" y="3593251"/>
            <a:ext cx="5402521" cy="4787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46F502-167B-C643-8CF9-DC036DE81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134" y="4543942"/>
            <a:ext cx="3818709" cy="17579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568C35-F728-0B4A-989A-714236AD1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772" y="4529237"/>
            <a:ext cx="3532734" cy="15439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AA8379-AB50-4847-907C-0937EAB9EC1C}"/>
              </a:ext>
            </a:extLst>
          </p:cNvPr>
          <p:cNvSpPr txBox="1"/>
          <p:nvPr/>
        </p:nvSpPr>
        <p:spPr>
          <a:xfrm>
            <a:off x="7403050" y="2758203"/>
            <a:ext cx="4105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Font-Ribera, </a:t>
            </a:r>
            <a:r>
              <a:rPr lang="en-US" sz="1400" dirty="0" err="1"/>
              <a:t>Mcdonald</a:t>
            </a:r>
            <a:r>
              <a:rPr lang="en-US" sz="1400" dirty="0"/>
              <a:t> et Miralda-</a:t>
            </a:r>
            <a:r>
              <a:rPr lang="en-US" sz="1400" dirty="0" err="1"/>
              <a:t>Escude</a:t>
            </a:r>
            <a:r>
              <a:rPr lang="en-US" sz="1400" dirty="0"/>
              <a:t>́ (2012) </a:t>
            </a:r>
          </a:p>
          <a:p>
            <a:endParaRPr lang="fr-F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769268-89CF-3640-9CA3-5D872BE529D8}"/>
              </a:ext>
            </a:extLst>
          </p:cNvPr>
          <p:cNvSpPr txBox="1"/>
          <p:nvPr/>
        </p:nvSpPr>
        <p:spPr>
          <a:xfrm>
            <a:off x="6395743" y="3903413"/>
            <a:ext cx="1532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Hamilton (1992) </a:t>
            </a:r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3591707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69061-81EC-2D48-A1B5-92F4747D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20" y="149381"/>
            <a:ext cx="5104433" cy="655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8A2CA-E96C-B64E-A2AD-6CE494AC3D9F}"/>
              </a:ext>
            </a:extLst>
          </p:cNvPr>
          <p:cNvSpPr txBox="1"/>
          <p:nvPr/>
        </p:nvSpPr>
        <p:spPr>
          <a:xfrm>
            <a:off x="5944660" y="7649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384E7-496A-0A47-B439-0F0D97C9D60E}"/>
              </a:ext>
            </a:extLst>
          </p:cNvPr>
          <p:cNvSpPr txBox="1"/>
          <p:nvPr/>
        </p:nvSpPr>
        <p:spPr>
          <a:xfrm>
            <a:off x="5944660" y="2331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ACE9A-F0B3-B24F-B131-D50850A88615}"/>
              </a:ext>
            </a:extLst>
          </p:cNvPr>
          <p:cNvSpPr txBox="1"/>
          <p:nvPr/>
        </p:nvSpPr>
        <p:spPr>
          <a:xfrm>
            <a:off x="5942753" y="38971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6C390-1E4C-C742-BE03-6B21285DB090}"/>
              </a:ext>
            </a:extLst>
          </p:cNvPr>
          <p:cNvSpPr txBox="1"/>
          <p:nvPr/>
        </p:nvSpPr>
        <p:spPr>
          <a:xfrm>
            <a:off x="5942753" y="5463251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/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2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0070C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: 	</a:t>
                </a:r>
                <a:r>
                  <a:rPr lang="fr-FR" sz="2000" dirty="0">
                    <a:solidFill>
                      <a:srgbClr val="0070C0"/>
                    </a:solidFill>
                  </a:rPr>
                  <a:t>F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4 : </a:t>
                </a:r>
                <a:r>
                  <a:rPr lang="fr-FR" sz="2000" dirty="0">
                    <a:solidFill>
                      <a:srgbClr val="0070C0"/>
                    </a:solidFill>
                  </a:rPr>
                  <a:t>spectre (flux)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blipFill>
                <a:blip r:embed="rId3"/>
                <a:stretch>
                  <a:fillRect l="-2591" t="-794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/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FGPA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  <a:blipFill>
                <a:blip r:embed="rId4"/>
                <a:stretch>
                  <a:fillRect l="-901" t="-5357" b="-53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A502DD-A58E-B847-ABE7-AD40F76F87F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102855-7EE1-A843-B1ED-300A24B53CF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404FE1-06CF-3643-8DBF-B251C6F2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676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1744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Les HCD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68952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F27D79-B564-3246-9B17-511165192832}"/>
              </a:ext>
            </a:extLst>
          </p:cNvPr>
          <p:cNvSpPr txBox="1"/>
          <p:nvPr/>
        </p:nvSpPr>
        <p:spPr>
          <a:xfrm>
            <a:off x="6592186" y="2735275"/>
            <a:ext cx="323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Font-Ribera et Miralda-</a:t>
            </a:r>
            <a:r>
              <a:rPr lang="en-US" sz="1400" dirty="0" err="1"/>
              <a:t>Escude</a:t>
            </a:r>
            <a:r>
              <a:rPr lang="en-US" sz="1400" dirty="0"/>
              <a:t>́ (2012) </a:t>
            </a:r>
          </a:p>
          <a:p>
            <a:endParaRPr lang="fr-FR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22F29D-0F88-4447-BB40-EC43716C0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86" y="1916223"/>
            <a:ext cx="5691372" cy="1148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24AE67-7607-A746-8CEF-FE439B632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3" y="3684921"/>
            <a:ext cx="3234956" cy="12481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30C564-FC3C-D84D-BD89-0DE8E4D3A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413" y="3400236"/>
            <a:ext cx="4475145" cy="334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508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5593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les bons 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blipFill>
                <a:blip r:embed="rId3"/>
                <a:stretch>
                  <a:fillRect l="-520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Initialisation :</a:t>
                </a: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déduits de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déterminé itérativement</a:t>
                </a:r>
              </a:p>
              <a:p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Itérations :</a:t>
                </a:r>
              </a:p>
              <a:p>
                <a:r>
                  <a:rPr lang="fr-FR" dirty="0"/>
                  <a:t>	- calculer la prédiction</a:t>
                </a:r>
              </a:p>
              <a:p>
                <a:r>
                  <a:rPr lang="fr-FR" dirty="0"/>
                  <a:t>	- ajuster la prédiction</a:t>
                </a:r>
              </a:p>
              <a:p>
                <a:r>
                  <a:rPr lang="fr-FR" dirty="0"/>
                  <a:t>	- comparer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aux données</a:t>
                </a:r>
              </a:p>
              <a:p>
                <a:r>
                  <a:rPr lang="fr-FR" dirty="0"/>
                  <a:t>	- modifier légèrement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et recommencer si 	nécessaire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blipFill>
                <a:blip r:embed="rId4"/>
                <a:stretch>
                  <a:fillRect l="-565" t="-548" r="-1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27164DB-E4F2-A341-8374-3417F95FB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460" y="2660237"/>
            <a:ext cx="5033540" cy="38250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FBC687-0453-ED4B-A145-BF66445029F1}"/>
              </a:ext>
            </a:extLst>
          </p:cNvPr>
          <p:cNvCxnSpPr/>
          <p:nvPr/>
        </p:nvCxnSpPr>
        <p:spPr>
          <a:xfrm>
            <a:off x="4869712" y="4699591"/>
            <a:ext cx="1998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C61B0-AD1B-614A-A269-9C05F7D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13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/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 procédure itérative</a:t>
                </a:r>
                <a:endParaRPr lang="fr-FR" sz="2000" i="1" dirty="0"/>
              </a:p>
              <a:p>
                <a:endParaRPr lang="fr-FR" sz="2000" i="1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blipFill>
                <a:blip r:embed="rId2"/>
                <a:stretch>
                  <a:fillRect l="-1413" t="-2469" r="-7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36E76B7-B378-D341-95AC-516441DD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80" y="2605815"/>
            <a:ext cx="3416300" cy="831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DF55E2-B91F-AF44-9CB1-1036C5CE37DC}"/>
              </a:ext>
            </a:extLst>
          </p:cNvPr>
          <p:cNvSpPr txBox="1"/>
          <p:nvPr/>
        </p:nvSpPr>
        <p:spPr>
          <a:xfrm>
            <a:off x="590817" y="3863067"/>
            <a:ext cx="2941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10 itérations suffisantes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00859F-456A-3449-8709-CBDFC720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198" y="2155255"/>
            <a:ext cx="5853426" cy="4448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5593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Ajustement des paramètres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70B9E-945F-6542-A164-74234854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72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3608C-14C7-C14E-862C-5EE869AC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3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70325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</a:t>
            </a:r>
            <a:r>
              <a:rPr lang="fr-FR" sz="2000" dirty="0"/>
              <a:t>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auto-corrélations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63654-8212-D643-B408-F337FE06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73FF6-F4CD-3A4A-A2EE-6D19CC2169E7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73FF6-F4CD-3A4A-A2EE-6D19CC216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36447B-9EA7-B348-A265-C50E89B45664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654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B92F73-8D8E-814B-9AE5-C8657C9E33A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8799020-38FC-C541-95B4-824AF3C3217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12F82-2098-C54F-A24B-07AE5447167D}"/>
              </a:ext>
            </a:extLst>
          </p:cNvPr>
          <p:cNvSpPr txBox="1"/>
          <p:nvPr/>
        </p:nvSpPr>
        <p:spPr>
          <a:xfrm>
            <a:off x="567295" y="1428452"/>
            <a:ext cx="4993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Les RSD (</a:t>
            </a:r>
            <a:r>
              <a:rPr lang="fr-FR" sz="2200" dirty="0" err="1"/>
              <a:t>redshift</a:t>
            </a:r>
            <a:r>
              <a:rPr lang="fr-FR" sz="2200" dirty="0"/>
              <a:t> </a:t>
            </a:r>
            <a:r>
              <a:rPr lang="fr-FR" sz="2200" dirty="0" err="1"/>
              <a:t>space</a:t>
            </a:r>
            <a:r>
              <a:rPr lang="fr-FR" sz="2200" dirty="0"/>
              <a:t> distorsions)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4A2E2-6955-664E-89C3-17318F1B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66" y="2205493"/>
            <a:ext cx="5922335" cy="2549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/>
              <p:nvPr/>
            </p:nvSpPr>
            <p:spPr>
              <a:xfrm>
                <a:off x="6691776" y="3688942"/>
                <a:ext cx="5500224" cy="7780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776" y="3688942"/>
                <a:ext cx="5500224" cy="7780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9E97E59-43DD-9845-AD60-CCB08043756F}"/>
              </a:ext>
            </a:extLst>
          </p:cNvPr>
          <p:cNvSpPr txBox="1"/>
          <p:nvPr/>
        </p:nvSpPr>
        <p:spPr>
          <a:xfrm>
            <a:off x="7019127" y="2368981"/>
            <a:ext cx="5026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structures sphériques sont « aplaties » dans l’espace des </a:t>
            </a:r>
            <a:r>
              <a:rPr lang="fr-FR" dirty="0" err="1"/>
              <a:t>redshifts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B61A1-F188-BB40-8263-9C9917F7E78D}"/>
              </a:ext>
            </a:extLst>
          </p:cNvPr>
          <p:cNvSpPr txBox="1"/>
          <p:nvPr/>
        </p:nvSpPr>
        <p:spPr>
          <a:xfrm>
            <a:off x="1668910" y="5778439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fr-FR" sz="2000" dirty="0"/>
              <a:t>Analyses RSD : </a:t>
            </a:r>
          </a:p>
          <a:p>
            <a:r>
              <a:rPr lang="fr-FR" sz="2000" dirty="0"/>
              <a:t>tests des théories de gravité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63D4DB-2172-3B4E-A1B9-4778E68BC3E3}"/>
              </a:ext>
            </a:extLst>
          </p:cNvPr>
          <p:cNvSpPr txBox="1"/>
          <p:nvPr/>
        </p:nvSpPr>
        <p:spPr>
          <a:xfrm>
            <a:off x="6904418" y="460675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0517E0-FECB-D748-9C10-78CC2D261A8D}"/>
              </a:ext>
            </a:extLst>
          </p:cNvPr>
          <p:cNvSpPr txBox="1"/>
          <p:nvPr/>
        </p:nvSpPr>
        <p:spPr>
          <a:xfrm>
            <a:off x="9783783" y="4450427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32C283-0C08-C84D-B677-53B1298903F5}"/>
              </a:ext>
            </a:extLst>
          </p:cNvPr>
          <p:cNvCxnSpPr>
            <a:cxnSpLocks/>
          </p:cNvCxnSpPr>
          <p:nvPr/>
        </p:nvCxnSpPr>
        <p:spPr>
          <a:xfrm flipH="1">
            <a:off x="7450010" y="4170618"/>
            <a:ext cx="310903" cy="436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419BFE-6C2C-4D43-9597-B5AF91840DA5}"/>
              </a:ext>
            </a:extLst>
          </p:cNvPr>
          <p:cNvCxnSpPr>
            <a:cxnSpLocks/>
          </p:cNvCxnSpPr>
          <p:nvPr/>
        </p:nvCxnSpPr>
        <p:spPr>
          <a:xfrm>
            <a:off x="8736908" y="4170618"/>
            <a:ext cx="1046875" cy="444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/>
              <p:nvPr/>
            </p:nvSpPr>
            <p:spPr>
              <a:xfrm>
                <a:off x="9942681" y="5566536"/>
                <a:ext cx="1957659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fr-FR" dirty="0"/>
              </a:p>
              <a:p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681" y="5566536"/>
                <a:ext cx="1957659" cy="7693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/>
              <p:nvPr/>
            </p:nvSpPr>
            <p:spPr>
              <a:xfrm>
                <a:off x="5898842" y="1307456"/>
                <a:ext cx="2899640" cy="6728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mesure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cosmo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fr-FR" sz="2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842" y="1307456"/>
                <a:ext cx="2899640" cy="672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3F184-97F3-7B4D-A3B7-AB8C87DF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9F50ECF-41D0-E945-85A2-5E47C123BBF1}"/>
              </a:ext>
            </a:extLst>
          </p:cNvPr>
          <p:cNvSpPr/>
          <p:nvPr/>
        </p:nvSpPr>
        <p:spPr>
          <a:xfrm>
            <a:off x="5697437" y="1324938"/>
            <a:ext cx="3438918" cy="670851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053A88-5B24-644A-AA64-5D6185A83F52}"/>
              </a:ext>
            </a:extLst>
          </p:cNvPr>
          <p:cNvCxnSpPr>
            <a:cxnSpLocks/>
          </p:cNvCxnSpPr>
          <p:nvPr/>
        </p:nvCxnSpPr>
        <p:spPr>
          <a:xfrm flipH="1">
            <a:off x="8764963" y="5212593"/>
            <a:ext cx="4820" cy="158520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BFA9AF-CAA4-2B44-88CC-4256C58128A4}"/>
              </a:ext>
            </a:extLst>
          </p:cNvPr>
          <p:cNvCxnSpPr>
            <a:cxnSpLocks/>
          </p:cNvCxnSpPr>
          <p:nvPr/>
        </p:nvCxnSpPr>
        <p:spPr>
          <a:xfrm>
            <a:off x="7735953" y="6216094"/>
            <a:ext cx="212505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C7E9EE-795B-9444-9997-5EE57868F0CD}"/>
                  </a:ext>
                </a:extLst>
              </p:cNvPr>
              <p:cNvSpPr txBox="1"/>
              <p:nvPr/>
            </p:nvSpPr>
            <p:spPr>
              <a:xfrm>
                <a:off x="8339655" y="5034189"/>
                <a:ext cx="468333" cy="375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C7E9EE-795B-9444-9997-5EE57868F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655" y="5034189"/>
                <a:ext cx="468333" cy="375231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E3541E-765B-2640-9670-7EC405B31E2C}"/>
                  </a:ext>
                </a:extLst>
              </p:cNvPr>
              <p:cNvSpPr txBox="1"/>
              <p:nvPr/>
            </p:nvSpPr>
            <p:spPr>
              <a:xfrm>
                <a:off x="9628319" y="6224634"/>
                <a:ext cx="5084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E3541E-765B-2640-9670-7EC405B31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319" y="6224634"/>
                <a:ext cx="50840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777912-BEAA-6F4D-8B6E-FAF65DDCDF46}"/>
              </a:ext>
            </a:extLst>
          </p:cNvPr>
          <p:cNvCxnSpPr>
            <a:cxnSpLocks/>
          </p:cNvCxnSpPr>
          <p:nvPr/>
        </p:nvCxnSpPr>
        <p:spPr>
          <a:xfrm flipH="1">
            <a:off x="8774603" y="5486458"/>
            <a:ext cx="410764" cy="73817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99C7F7-1F57-3E40-913D-3A969474D891}"/>
              </a:ext>
            </a:extLst>
          </p:cNvPr>
          <p:cNvCxnSpPr/>
          <p:nvPr/>
        </p:nvCxnSpPr>
        <p:spPr>
          <a:xfrm flipH="1">
            <a:off x="8764963" y="5486458"/>
            <a:ext cx="42040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563EB8-718A-364D-B9C8-7259A338FED6}"/>
              </a:ext>
            </a:extLst>
          </p:cNvPr>
          <p:cNvCxnSpPr>
            <a:cxnSpLocks/>
          </p:cNvCxnSpPr>
          <p:nvPr/>
        </p:nvCxnSpPr>
        <p:spPr>
          <a:xfrm flipV="1">
            <a:off x="9185367" y="5486458"/>
            <a:ext cx="0" cy="72963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AD3939-3058-E943-AEDF-B59CFB25BE42}"/>
                  </a:ext>
                </a:extLst>
              </p:cNvPr>
              <p:cNvSpPr txBox="1"/>
              <p:nvPr/>
            </p:nvSpPr>
            <p:spPr>
              <a:xfrm>
                <a:off x="9196815" y="5231562"/>
                <a:ext cx="386965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AD3939-3058-E943-AEDF-B59CFB25B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815" y="5231562"/>
                <a:ext cx="386965" cy="4103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>
            <a:extLst>
              <a:ext uri="{FF2B5EF4-FFF2-40B4-BE49-F238E27FC236}">
                <a16:creationId xmlns:a16="http://schemas.microsoft.com/office/drawing/2014/main" id="{207F249B-847C-6A40-8BE2-B9F9ABAF096E}"/>
              </a:ext>
            </a:extLst>
          </p:cNvPr>
          <p:cNvSpPr/>
          <p:nvPr/>
        </p:nvSpPr>
        <p:spPr>
          <a:xfrm>
            <a:off x="8641457" y="5880706"/>
            <a:ext cx="257966" cy="22587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D82F5A-81D5-BC48-BC7F-D532E0411335}"/>
                  </a:ext>
                </a:extLst>
              </p:cNvPr>
              <p:cNvSpPr txBox="1"/>
              <p:nvPr/>
            </p:nvSpPr>
            <p:spPr>
              <a:xfrm>
                <a:off x="8700721" y="5566536"/>
                <a:ext cx="3901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D82F5A-81D5-BC48-BC7F-D532E0411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721" y="5566536"/>
                <a:ext cx="3901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1682F18-CA2B-DB48-89F8-7965CBDF7138}"/>
              </a:ext>
            </a:extLst>
          </p:cNvPr>
          <p:cNvSpPr txBox="1"/>
          <p:nvPr/>
        </p:nvSpPr>
        <p:spPr>
          <a:xfrm>
            <a:off x="7019127" y="3311071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à petit k (grande échelle) :</a:t>
            </a:r>
          </a:p>
        </p:txBody>
      </p:sp>
    </p:spTree>
    <p:extLst>
      <p:ext uri="{BB962C8B-B14F-4D97-AF65-F5344CB8AC3E}">
        <p14:creationId xmlns:p14="http://schemas.microsoft.com/office/powerpoint/2010/main" val="1829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1"/>
      <p:bldP spid="16" grpId="1"/>
      <p:bldP spid="22" grpId="0"/>
      <p:bldP spid="24" grpId="0"/>
      <p:bldP spid="25" grpId="0"/>
      <p:bldP spid="30" grpId="0"/>
      <p:bldP spid="31" grpId="0" animBg="1"/>
      <p:bldP spid="32" grpId="0"/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4F41E-83C5-704C-997F-4C039258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26" y="1236551"/>
            <a:ext cx="7745595" cy="55519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412760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</a:t>
            </a:r>
            <a:r>
              <a:rPr lang="fr-FR" sz="2000" dirty="0"/>
              <a:t>:</a:t>
            </a:r>
          </a:p>
          <a:p>
            <a:endParaRPr lang="fr-FR" sz="2000" dirty="0"/>
          </a:p>
          <a:p>
            <a:r>
              <a:rPr lang="fr-FR" sz="2000" dirty="0"/>
              <a:t>30 corrélations croisées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B5552A-C258-A14E-9FE3-CE0FE3AD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5B6BB0-B635-914A-8287-6C2AB8F2AD17}"/>
                  </a:ext>
                </a:extLst>
              </p:cNvPr>
              <p:cNvSpPr/>
              <p:nvPr/>
            </p:nvSpPr>
            <p:spPr>
              <a:xfrm>
                <a:off x="431226" y="3254427"/>
                <a:ext cx="1034899" cy="6925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 &lt; 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dirty="0"/>
                  <a:t> &gt; 0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5B6BB0-B635-914A-8287-6C2AB8F2A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26" y="3254427"/>
                <a:ext cx="1034899" cy="692562"/>
              </a:xfrm>
              <a:prstGeom prst="rect">
                <a:avLst/>
              </a:prstGeom>
              <a:blipFill>
                <a:blip r:embed="rId4"/>
                <a:stretch>
                  <a:fillRect t="-3571" r="-3659"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6AC3D75-F56D-E141-AD0C-9C4F888C6049}"/>
              </a:ext>
            </a:extLst>
          </p:cNvPr>
          <p:cNvSpPr txBox="1"/>
          <p:nvPr/>
        </p:nvSpPr>
        <p:spPr>
          <a:xfrm>
            <a:off x="1611630" y="3416042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corrélation &lt; 0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090D0B-A8BD-B144-85A3-697420982443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090D0B-A8BD-B144-85A3-697420982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29AE1DD-CA4E-2144-999A-31F5F90BD05E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3285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1F2E2F-9C05-8544-893C-326B5846D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25" y="1821269"/>
            <a:ext cx="8955328" cy="3718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08536-F0A8-F149-BC2C-7806A174A3AC}"/>
              </a:ext>
            </a:extLst>
          </p:cNvPr>
          <p:cNvSpPr txBox="1"/>
          <p:nvPr/>
        </p:nvSpPr>
        <p:spPr>
          <a:xfrm>
            <a:off x="335666" y="254643"/>
            <a:ext cx="5145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Corrélation à 1 dimension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2A3595-12AB-824F-9C1E-C268926E5B3F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2458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/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±0.016</m:t>
                    </m:r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</m:oMath>
                </a14:m>
                <a:r>
                  <a:rPr lang="fr-FR" sz="2200" dirty="0"/>
                  <a:t> = 2 </a:t>
                </a:r>
                <a:r>
                  <a:rPr lang="fr-FR" sz="2000" dirty="0"/>
                  <a:t>visé)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blipFill>
                <a:blip r:embed="rId2"/>
                <a:stretch>
                  <a:fillRect t="-8571" r="-270" b="-2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047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Corrélation des HCD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746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HCD x HCD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03CDD-DB4F-EC46-B677-F5FACCC2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70" y="3125165"/>
            <a:ext cx="9321725" cy="359263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AEAC1E-425F-9C42-BD84-FF0325784E5D}"/>
              </a:ext>
            </a:extLst>
          </p:cNvPr>
          <p:cNvSpPr/>
          <p:nvPr/>
        </p:nvSpPr>
        <p:spPr>
          <a:xfrm>
            <a:off x="5509549" y="2338086"/>
            <a:ext cx="4942389" cy="671332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4A905-5D3F-F54A-90D2-46ACE639A1B8}"/>
              </a:ext>
            </a:extLst>
          </p:cNvPr>
          <p:cNvSpPr txBox="1"/>
          <p:nvPr/>
        </p:nvSpPr>
        <p:spPr>
          <a:xfrm>
            <a:off x="8515350" y="97155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7424AE-E0D3-8248-BBC2-535E890E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76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28857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Problème P1D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 err="1"/>
                  <a:t>Raw</a:t>
                </a:r>
                <a:r>
                  <a:rPr lang="fr-FR" sz="2000" dirty="0"/>
                  <a:t> mocks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spectre de puissance 1D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blipFill>
                <a:blip r:embed="rId2"/>
                <a:stretch>
                  <a:fillRect l="-1303" t="-2410" b="-8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3D3AD0-5899-4D46-91F9-373DC376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88" y="77067"/>
            <a:ext cx="6952366" cy="3975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83B95-231C-E942-8698-9C9BF81E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147" y="3251417"/>
            <a:ext cx="4530584" cy="3435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/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sz="2000" dirty="0"/>
                  <a:t>obtenus avec la procédure d’ajustement :</a:t>
                </a:r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blipFill>
                <a:blip r:embed="rId5"/>
                <a:stretch>
                  <a:fillRect l="-2762" r="-2762" b="-9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489B14-0846-C94C-9AEB-BB01BAB4B77C}"/>
              </a:ext>
            </a:extLst>
          </p:cNvPr>
          <p:cNvSpPr txBox="1"/>
          <p:nvPr/>
        </p:nvSpPr>
        <p:spPr>
          <a:xfrm>
            <a:off x="8299048" y="4969263"/>
            <a:ext cx="3426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Bug introduit avec la dépendance en z ?</a:t>
            </a:r>
            <a:endParaRPr lang="fr-F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12F1D-A817-644E-AEE0-DB3F08B7116A}"/>
              </a:ext>
            </a:extLst>
          </p:cNvPr>
          <p:cNvSpPr txBox="1"/>
          <p:nvPr/>
        </p:nvSpPr>
        <p:spPr>
          <a:xfrm>
            <a:off x="7769004" y="6072188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tests P1D (z fixé par ex)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6F920F-92D6-A24F-AAD9-AC83A4D1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818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04FE7F-215C-4B4F-A2CF-E9A12B259FD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29" y="2014729"/>
            <a:ext cx="10330180" cy="3551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38DB92-C7CA-764F-87ED-9675CAA86A06}"/>
              </a:ext>
            </a:extLst>
          </p:cNvPr>
          <p:cNvSpPr txBox="1"/>
          <p:nvPr/>
        </p:nvSpPr>
        <p:spPr>
          <a:xfrm>
            <a:off x="335666" y="254643"/>
            <a:ext cx="4818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Problème mesure </a:t>
            </a:r>
            <a:r>
              <a:rPr lang="fr-FR" sz="3200" b="1" dirty="0" err="1">
                <a:solidFill>
                  <a:schemeClr val="accent4"/>
                </a:solidFill>
              </a:rPr>
              <a:t>coadd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0DCE13-A125-0843-8FF7-A1E384A01BB4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9419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E338E9-05F4-184C-A15F-62E2A232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34" y="2059656"/>
            <a:ext cx="10016775" cy="3484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0D1863-7D66-F34E-8C7D-C484E2ED358D}"/>
              </a:ext>
            </a:extLst>
          </p:cNvPr>
          <p:cNvSpPr txBox="1"/>
          <p:nvPr/>
        </p:nvSpPr>
        <p:spPr>
          <a:xfrm>
            <a:off x="335666" y="254643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Problème mesure XCF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4B5849-E50B-544F-A0AF-71BB117B06CF}"/>
              </a:ext>
            </a:extLst>
          </p:cNvPr>
          <p:cNvSpPr/>
          <p:nvPr/>
        </p:nvSpPr>
        <p:spPr>
          <a:xfrm>
            <a:off x="-238756" y="-167833"/>
            <a:ext cx="739259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3B7D41-18C2-5C4D-BE4F-60C8A2D9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987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38DB92-C7CA-764F-87ED-9675CAA86A06}"/>
              </a:ext>
            </a:extLst>
          </p:cNvPr>
          <p:cNvSpPr txBox="1"/>
          <p:nvPr/>
        </p:nvSpPr>
        <p:spPr>
          <a:xfrm>
            <a:off x="335666" y="254643"/>
            <a:ext cx="3615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All </a:t>
            </a:r>
            <a:r>
              <a:rPr lang="fr-FR" sz="3200" b="1" dirty="0" err="1">
                <a:solidFill>
                  <a:schemeClr val="accent4"/>
                </a:solidFill>
              </a:rPr>
              <a:t>measurements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0DCE13-A125-0843-8FF7-A1E384A01BB4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DF5DD-28F2-6A4D-A609-0F79E94337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05" y="1261894"/>
            <a:ext cx="7666355" cy="54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538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43F63-054D-DE4F-B3AA-5BD91E68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37" y="1990845"/>
            <a:ext cx="6299000" cy="4586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E4183-B0F7-0B47-B6B7-BDF64882977A}"/>
              </a:ext>
            </a:extLst>
          </p:cNvPr>
          <p:cNvSpPr txBox="1"/>
          <p:nvPr/>
        </p:nvSpPr>
        <p:spPr>
          <a:xfrm>
            <a:off x="587937" y="1354238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DR12 mocks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/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blipFill>
                <a:blip r:embed="rId3"/>
                <a:stretch>
                  <a:fillRect t="-2778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AB4AB3D-95E9-5640-B32F-CFF215296DF2}"/>
              </a:ext>
            </a:extLst>
          </p:cNvPr>
          <p:cNvSpPr txBox="1"/>
          <p:nvPr/>
        </p:nvSpPr>
        <p:spPr>
          <a:xfrm>
            <a:off x="7349924" y="1354238"/>
            <a:ext cx="4132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Saclay mocks + </a:t>
            </a:r>
            <a:r>
              <a:rPr lang="fr-FR" dirty="0" err="1"/>
              <a:t>quickquasars</a:t>
            </a:r>
            <a:r>
              <a:rPr lang="fr-FR" dirty="0"/>
              <a:t> :</a:t>
            </a:r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sym typeface="Wingdings" pitchFamily="2" charset="2"/>
              </a:rPr>
              <a:t> Corrélations (met x met) moins importantes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/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4551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Métaux dans les mocks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5470512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5645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3327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Analyse RSD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41031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99D655-D4FC-5448-A56C-D90517A007B8}"/>
              </a:ext>
            </a:extLst>
          </p:cNvPr>
          <p:cNvSpPr txBox="1"/>
          <p:nvPr/>
        </p:nvSpPr>
        <p:spPr>
          <a:xfrm>
            <a:off x="1221589" y="1524585"/>
            <a:ext cx="5803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Mesure et modélisation des corrélation : </a:t>
            </a:r>
          </a:p>
          <a:p>
            <a:r>
              <a:rPr lang="fr-FR" sz="2000" dirty="0"/>
              <a:t>						(Ly⍺ x Ly⍺) + (Ly⍺ x QSO)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593D72-4A71-9A4E-96F8-A73452692474}"/>
                  </a:ext>
                </a:extLst>
              </p:cNvPr>
              <p:cNvSpPr txBox="1"/>
              <p:nvPr/>
            </p:nvSpPr>
            <p:spPr>
              <a:xfrm>
                <a:off x="3380663" y="3231574"/>
                <a:ext cx="1180451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593D72-4A71-9A4E-96F8-A73452692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663" y="3231574"/>
                <a:ext cx="1180451" cy="394852"/>
              </a:xfrm>
              <a:prstGeom prst="rect">
                <a:avLst/>
              </a:prstGeom>
              <a:blipFill>
                <a:blip r:embed="rId2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2349B9-1C88-FA4E-B5BE-763082F3C718}"/>
                  </a:ext>
                </a:extLst>
              </p:cNvPr>
              <p:cNvSpPr/>
              <p:nvPr/>
            </p:nvSpPr>
            <p:spPr>
              <a:xfrm>
                <a:off x="5704980" y="3585288"/>
                <a:ext cx="5502147" cy="390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  </a:t>
                </a:r>
                <a:r>
                  <a:rPr lang="fr-FR" dirty="0">
                    <a:sym typeface="Wingdings" pitchFamily="2" charset="2"/>
                  </a:rPr>
                  <a:t>   taux de croissance des structures :</a:t>
                </a:r>
                <a:endParaRPr lang="fr-FR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2349B9-1C88-FA4E-B5BE-763082F3C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980" y="3585288"/>
                <a:ext cx="5502147" cy="390043"/>
              </a:xfrm>
              <a:prstGeom prst="rect">
                <a:avLst/>
              </a:prstGeom>
              <a:blipFill>
                <a:blip r:embed="rId3"/>
                <a:stretch>
                  <a:fillRect t="-3125" b="-156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7F2935-9C1A-7F48-8954-E892270B8789}"/>
              </a:ext>
            </a:extLst>
          </p:cNvPr>
          <p:cNvCxnSpPr/>
          <p:nvPr/>
        </p:nvCxnSpPr>
        <p:spPr>
          <a:xfrm flipH="1">
            <a:off x="4123313" y="2329543"/>
            <a:ext cx="437801" cy="8055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C04562-90A7-DE4D-A886-BC704A1F5D81}"/>
                  </a:ext>
                </a:extLst>
              </p:cNvPr>
              <p:cNvSpPr txBox="1"/>
              <p:nvPr/>
            </p:nvSpPr>
            <p:spPr>
              <a:xfrm>
                <a:off x="5728151" y="3231574"/>
                <a:ext cx="1180451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C04562-90A7-DE4D-A886-BC704A1F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151" y="3231574"/>
                <a:ext cx="1180451" cy="394852"/>
              </a:xfrm>
              <a:prstGeom prst="rect">
                <a:avLst/>
              </a:prstGeom>
              <a:blipFill>
                <a:blip r:embed="rId4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F23CA9-853F-BB40-B041-5007BC06C8BD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204857" y="2329543"/>
            <a:ext cx="113520" cy="9020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EA3B83-AD6D-4148-9556-C7CB8553B217}"/>
                  </a:ext>
                </a:extLst>
              </p:cNvPr>
              <p:cNvSpPr/>
              <p:nvPr/>
            </p:nvSpPr>
            <p:spPr>
              <a:xfrm>
                <a:off x="8352660" y="4057823"/>
                <a:ext cx="1900520" cy="390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QSO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QSO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EA3B83-AD6D-4148-9556-C7CB8553B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660" y="4057823"/>
                <a:ext cx="1900520" cy="390043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11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=1025.72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blipFill>
                <a:blip r:embed="rId3"/>
                <a:stretch>
                  <a:fillRect l="-157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/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obs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A3F78E67-4AC7-7F4A-AD10-8BD911C69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5"/>
          <a:stretch/>
        </p:blipFill>
        <p:spPr>
          <a:xfrm>
            <a:off x="1735092" y="4886105"/>
            <a:ext cx="8721815" cy="18187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18F32E1-5681-1949-BAC9-225E46F871BF}"/>
              </a:ext>
            </a:extLst>
          </p:cNvPr>
          <p:cNvSpPr txBox="1"/>
          <p:nvPr/>
        </p:nvSpPr>
        <p:spPr>
          <a:xfrm>
            <a:off x="1541747" y="421030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quasar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895DDA-C4FB-7349-95A2-44161EAEDDAA}"/>
              </a:ext>
            </a:extLst>
          </p:cNvPr>
          <p:cNvCxnSpPr>
            <a:cxnSpLocks/>
          </p:cNvCxnSpPr>
          <p:nvPr/>
        </p:nvCxnSpPr>
        <p:spPr>
          <a:xfrm>
            <a:off x="1965240" y="4676477"/>
            <a:ext cx="202337" cy="47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602F491-B61F-644E-B0C1-721425DBEEE0}"/>
              </a:ext>
            </a:extLst>
          </p:cNvPr>
          <p:cNvSpPr txBox="1"/>
          <p:nvPr/>
        </p:nvSpPr>
        <p:spPr>
          <a:xfrm>
            <a:off x="4170274" y="4277086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hydrogène atomique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14DE5B-A327-714D-91B3-0C72B177A213}"/>
              </a:ext>
            </a:extLst>
          </p:cNvPr>
          <p:cNvCxnSpPr>
            <a:cxnSpLocks/>
          </p:cNvCxnSpPr>
          <p:nvPr/>
        </p:nvCxnSpPr>
        <p:spPr>
          <a:xfrm flipH="1">
            <a:off x="4148554" y="4755885"/>
            <a:ext cx="534247" cy="400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63C1DB-DBFE-564F-B542-E7E1616DFDCF}"/>
              </a:ext>
            </a:extLst>
          </p:cNvPr>
          <p:cNvCxnSpPr>
            <a:cxnSpLocks/>
          </p:cNvCxnSpPr>
          <p:nvPr/>
        </p:nvCxnSpPr>
        <p:spPr>
          <a:xfrm>
            <a:off x="5110283" y="4776638"/>
            <a:ext cx="478540" cy="200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BD8388-D4BB-AD45-A5CB-B7D141EEB469}"/>
              </a:ext>
            </a:extLst>
          </p:cNvPr>
          <p:cNvCxnSpPr>
            <a:cxnSpLocks/>
          </p:cNvCxnSpPr>
          <p:nvPr/>
        </p:nvCxnSpPr>
        <p:spPr>
          <a:xfrm>
            <a:off x="6005081" y="4707207"/>
            <a:ext cx="1091182" cy="491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EAA3C90-B148-C549-8465-A83DC71ABE53}"/>
              </a:ext>
            </a:extLst>
          </p:cNvPr>
          <p:cNvSpPr txBox="1"/>
          <p:nvPr/>
        </p:nvSpPr>
        <p:spPr>
          <a:xfrm>
            <a:off x="8946299" y="4792368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Observateur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426D16-ECAB-C344-9E8F-58C4CB3D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755BB0-A83D-084E-AECC-6C0DCC332D3F}"/>
              </a:ext>
            </a:extLst>
          </p:cNvPr>
          <p:cNvSpPr/>
          <p:nvPr/>
        </p:nvSpPr>
        <p:spPr>
          <a:xfrm>
            <a:off x="5370653" y="2296942"/>
            <a:ext cx="960699" cy="515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C26DB61-24E7-F446-82B7-397A2B929D26}"/>
              </a:ext>
            </a:extLst>
          </p:cNvPr>
          <p:cNvSpPr/>
          <p:nvPr/>
        </p:nvSpPr>
        <p:spPr>
          <a:xfrm>
            <a:off x="9347214" y="1302886"/>
            <a:ext cx="2699473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1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5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6" descr="Media Tweets by eBOSS (@eBOSSurvey) | Twitter">
            <a:extLst>
              <a:ext uri="{FF2B5EF4-FFF2-40B4-BE49-F238E27FC236}">
                <a16:creationId xmlns:a16="http://schemas.microsoft.com/office/drawing/2014/main" id="{81E89783-4389-964C-95F1-6480A703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/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/>
                  <a:t>Le relevé </a:t>
                </a:r>
                <a:r>
                  <a:rPr lang="fr-FR" sz="2200" dirty="0" err="1"/>
                  <a:t>eBOSS</a:t>
                </a:r>
                <a:r>
                  <a:rPr lang="fr-FR" sz="2200" dirty="0"/>
                  <a:t> de SDSS-IV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10 ans d’observation Ly</a:t>
                </a:r>
                <a:r>
                  <a:rPr lang="fr-FR" sz="2200" dirty="0"/>
                  <a:t>⍺ </a:t>
                </a:r>
                <a:r>
                  <a:rPr lang="fr-FR" sz="2000" dirty="0"/>
                  <a:t>(2009-2014 : BOSS + 2014 – 2019 :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plus de 210 000 quasars </a:t>
                </a:r>
                <a:r>
                  <a:rPr lang="fr-FR" sz="2000" dirty="0"/>
                  <a:t>Ly</a:t>
                </a:r>
                <a:r>
                  <a:rPr lang="fr-FR" sz="2200" dirty="0"/>
                  <a:t>⍺</a:t>
                </a:r>
                <a:r>
                  <a:rPr lang="fr-FR" sz="2000" dirty="0">
                    <a:sym typeface="Wingdings" pitchFamily="2" charset="2"/>
                  </a:rPr>
                  <a:t> à z &gt; 2.1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sur ~ 10 000 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 (~21/deg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baseline="30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(3%) </m:t>
                    </m:r>
                  </m:oMath>
                </a14:m>
                <a:r>
                  <a:rPr lang="fr-FR" sz="2000" dirty="0"/>
                  <a:t>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(5%)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blipFill>
                <a:blip r:embed="rId3"/>
                <a:stretch>
                  <a:fillRect l="-1214" t="-1075" r="-1214"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C2028A-F301-D444-B8E0-8F88667C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92" y="209269"/>
            <a:ext cx="5400872" cy="3366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D94A7-D83C-5745-86A2-EE56D9186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4" y="3736777"/>
            <a:ext cx="8809978" cy="2720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B24F1-0870-9F4F-8DA5-17E062E2FD52}"/>
              </a:ext>
            </a:extLst>
          </p:cNvPr>
          <p:cNvSpPr txBox="1"/>
          <p:nvPr/>
        </p:nvSpPr>
        <p:spPr>
          <a:xfrm>
            <a:off x="1616626" y="6464857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Ahumada</a:t>
            </a:r>
            <a:r>
              <a:rPr lang="fr-FR" sz="1400" dirty="0"/>
              <a:t> et al (2019)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D0236F-F854-0C4C-88CD-80F9B5E31594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22AF7476-0CDD-3847-9B41-AADBCD15EB4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CF1E09-74C6-1746-B453-C8D6BD86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117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40466</TotalTime>
  <Words>4208</Words>
  <Application>Microsoft Macintosh PowerPoint</Application>
  <PresentationFormat>Widescreen</PresentationFormat>
  <Paragraphs>1020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9" baseType="lpstr">
      <vt:lpstr>Arial</vt:lpstr>
      <vt:lpstr>Calibri</vt:lpstr>
      <vt:lpstr>Cambria Math</vt:lpstr>
      <vt:lpstr>Lucida Console</vt:lpstr>
      <vt:lpstr>Monaco</vt:lpstr>
      <vt:lpstr>System Font Regular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411</cp:revision>
  <cp:lastPrinted>2020-08-28T09:40:02Z</cp:lastPrinted>
  <dcterms:created xsi:type="dcterms:W3CDTF">2020-08-26T13:11:42Z</dcterms:created>
  <dcterms:modified xsi:type="dcterms:W3CDTF">2020-09-23T16:10:55Z</dcterms:modified>
</cp:coreProperties>
</file>